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Lst>
  <p:notesMasterIdLst>
    <p:notesMasterId r:id="rId48"/>
  </p:notesMasterIdLst>
  <p:sldIdLst>
    <p:sldId id="256" r:id="rId2"/>
    <p:sldId id="257" r:id="rId3"/>
    <p:sldId id="258" r:id="rId4"/>
    <p:sldId id="304" r:id="rId5"/>
    <p:sldId id="259" r:id="rId6"/>
    <p:sldId id="305" r:id="rId7"/>
    <p:sldId id="260" r:id="rId8"/>
    <p:sldId id="261" r:id="rId9"/>
    <p:sldId id="269" r:id="rId10"/>
    <p:sldId id="310" r:id="rId11"/>
    <p:sldId id="266" r:id="rId12"/>
    <p:sldId id="270" r:id="rId13"/>
    <p:sldId id="321" r:id="rId14"/>
    <p:sldId id="271" r:id="rId15"/>
    <p:sldId id="298" r:id="rId16"/>
    <p:sldId id="323" r:id="rId17"/>
    <p:sldId id="311" r:id="rId18"/>
    <p:sldId id="320" r:id="rId19"/>
    <p:sldId id="312" r:id="rId20"/>
    <p:sldId id="313" r:id="rId21"/>
    <p:sldId id="314" r:id="rId22"/>
    <p:sldId id="272" r:id="rId23"/>
    <p:sldId id="262" r:id="rId24"/>
    <p:sldId id="263" r:id="rId25"/>
    <p:sldId id="264" r:id="rId26"/>
    <p:sldId id="265" r:id="rId27"/>
    <p:sldId id="317" r:id="rId28"/>
    <p:sldId id="287" r:id="rId29"/>
    <p:sldId id="324" r:id="rId30"/>
    <p:sldId id="274" r:id="rId31"/>
    <p:sldId id="275" r:id="rId32"/>
    <p:sldId id="284" r:id="rId33"/>
    <p:sldId id="286" r:id="rId34"/>
    <p:sldId id="306" r:id="rId35"/>
    <p:sldId id="307" r:id="rId36"/>
    <p:sldId id="308" r:id="rId37"/>
    <p:sldId id="290" r:id="rId38"/>
    <p:sldId id="291" r:id="rId39"/>
    <p:sldId id="292" r:id="rId40"/>
    <p:sldId id="297" r:id="rId41"/>
    <p:sldId id="299" r:id="rId42"/>
    <p:sldId id="303" r:id="rId43"/>
    <p:sldId id="300" r:id="rId44"/>
    <p:sldId id="268" r:id="rId45"/>
    <p:sldId id="309" r:id="rId46"/>
    <p:sldId id="295" r:id="rId47"/>
  </p:sldIdLst>
  <p:sldSz cx="9144000" cy="5143500" type="screen16x9"/>
  <p:notesSz cx="6858000" cy="9144000"/>
  <p:embeddedFontLst>
    <p:embeddedFont>
      <p:font typeface="Lato" panose="020F0502020204030203" pitchFamily="34" charset="77"/>
      <p:regular r:id="rId49"/>
      <p:bold r:id="rId50"/>
      <p:italic r:id="rId51"/>
      <p:boldItalic r:id="rId52"/>
    </p:embeddedFont>
    <p:embeddedFont>
      <p:font typeface="Raleway" panose="020B0503030101060003" pitchFamily="34" charset="77"/>
      <p:regular r:id="rId53"/>
      <p:bold r:id="rId54"/>
      <p:italic r:id="rId55"/>
      <p:boldItalic r:id="rId56"/>
    </p:embeddedFont>
    <p:embeddedFont>
      <p:font typeface="Ubuntu" panose="020B050403060203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098836-270E-4222-B238-FF199C308655}">
  <a:tblStyle styleId="{D2098836-270E-4222-B238-FF199C3086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93"/>
    <p:restoredTop sz="86390"/>
  </p:normalViewPr>
  <p:slideViewPr>
    <p:cSldViewPr snapToGrid="0">
      <p:cViewPr varScale="1">
        <p:scale>
          <a:sx n="177" d="100"/>
          <a:sy n="177" d="100"/>
        </p:scale>
        <p:origin x="504" y="176"/>
      </p:cViewPr>
      <p:guideLst>
        <p:guide orient="horz" pos="1620"/>
        <p:guide pos="2880"/>
      </p:guideLst>
    </p:cSldViewPr>
  </p:slideViewPr>
  <p:outlineViewPr>
    <p:cViewPr>
      <p:scale>
        <a:sx n="33" d="100"/>
        <a:sy n="33" d="100"/>
      </p:scale>
      <p:origin x="0" y="-17784"/>
    </p:cViewPr>
  </p:outlineViewPr>
  <p:notesTextViewPr>
    <p:cViewPr>
      <p:scale>
        <a:sx n="1" d="1"/>
        <a:sy n="1" d="1"/>
      </p:scale>
      <p:origin x="0" y="0"/>
    </p:cViewPr>
  </p:notesTextViewPr>
  <p:notesViewPr>
    <p:cSldViewPr snapToGrid="0">
      <p:cViewPr varScale="1">
        <p:scale>
          <a:sx n="117" d="100"/>
          <a:sy n="117" d="100"/>
        </p:scale>
        <p:origin x="84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012E5B3-A13A-7143-B2C9-7326466632C0}"/>
              </a:ext>
            </a:extLst>
          </p:cNvPr>
          <p:cNvSpPr>
            <a:spLocks noGrp="1"/>
          </p:cNvSpPr>
          <p:nvPr>
            <p:ph type="body" idx="1"/>
          </p:nvPr>
        </p:nvSpPr>
        <p:spPr/>
        <p:txBody>
          <a:bodyPr/>
          <a:lstStyle/>
          <a:p>
            <a:r>
              <a:rPr lang="en-US" dirty="0"/>
              <a:t>Maze (:31)</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320F3D1-5743-DB4F-B044-0AFC5731E545}"/>
              </a:ext>
            </a:extLst>
          </p:cNvPr>
          <p:cNvSpPr>
            <a:spLocks noGrp="1"/>
          </p:cNvSpPr>
          <p:nvPr>
            <p:ph type="body" idx="1"/>
          </p:nvPr>
        </p:nvSpPr>
        <p:spPr/>
        <p:txBody>
          <a:bodyPr/>
          <a:lstStyle/>
          <a:p>
            <a:r>
              <a:rPr lang="en-US" dirty="0"/>
              <a:t>Maze (3:04)</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875fb902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875fb902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Stephanie (:56)</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875fb902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875fb902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dirty="0"/>
              <a:t>Maze (1:08)</a:t>
            </a:r>
          </a:p>
        </p:txBody>
      </p:sp>
    </p:spTree>
    <p:extLst>
      <p:ext uri="{BB962C8B-B14F-4D97-AF65-F5344CB8AC3E}">
        <p14:creationId xmlns:p14="http://schemas.microsoft.com/office/powerpoint/2010/main" val="1060166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875fb902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875fb902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Ian (1:00)</a:t>
            </a:r>
            <a:endParaRPr dirty="0"/>
          </a:p>
        </p:txBody>
      </p:sp>
    </p:spTree>
    <p:extLst>
      <p:ext uri="{BB962C8B-B14F-4D97-AF65-F5344CB8AC3E}">
        <p14:creationId xmlns:p14="http://schemas.microsoft.com/office/powerpoint/2010/main" val="1041900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Ian (1:48)</a:t>
            </a:r>
          </a:p>
        </p:txBody>
      </p:sp>
    </p:spTree>
    <p:extLst>
      <p:ext uri="{BB962C8B-B14F-4D97-AF65-F5344CB8AC3E}">
        <p14:creationId xmlns:p14="http://schemas.microsoft.com/office/powerpoint/2010/main" val="1262217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875fb902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875fb902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ccc</a:t>
            </a:r>
            <a:endParaRPr dirty="0"/>
          </a:p>
        </p:txBody>
      </p:sp>
    </p:spTree>
    <p:extLst>
      <p:ext uri="{BB962C8B-B14F-4D97-AF65-F5344CB8AC3E}">
        <p14:creationId xmlns:p14="http://schemas.microsoft.com/office/powerpoint/2010/main" val="55726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E70AC44-7EDC-A645-8CCE-643663677E1A}"/>
              </a:ext>
            </a:extLst>
          </p:cNvPr>
          <p:cNvSpPr>
            <a:spLocks noGrp="1"/>
          </p:cNvSpPr>
          <p:nvPr>
            <p:ph type="body" idx="1"/>
          </p:nvPr>
        </p:nvSpPr>
        <p:spPr/>
        <p:txBody>
          <a:bodyPr/>
          <a:lstStyle/>
          <a:p>
            <a:r>
              <a:rPr lang="en-US" dirty="0"/>
              <a:t>Maze (:25)</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BE6FB5E-65BA-3B4D-8AAC-92FDC627E244}"/>
              </a:ext>
            </a:extLst>
          </p:cNvPr>
          <p:cNvSpPr>
            <a:spLocks noGrp="1"/>
          </p:cNvSpPr>
          <p:nvPr>
            <p:ph type="body" idx="1"/>
          </p:nvPr>
        </p:nvSpPr>
        <p:spPr/>
        <p:txBody>
          <a:bodyPr/>
          <a:lstStyle/>
          <a:p>
            <a:r>
              <a:rPr lang="en-US" dirty="0"/>
              <a:t>Maze (:09)</a:t>
            </a:r>
          </a:p>
        </p:txBody>
      </p:sp>
    </p:spTree>
    <p:extLst>
      <p:ext uri="{BB962C8B-B14F-4D97-AF65-F5344CB8AC3E}">
        <p14:creationId xmlns:p14="http://schemas.microsoft.com/office/powerpoint/2010/main" val="4027781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EF45918-E7F8-5A41-8C1E-BF1B1D7DC764}"/>
              </a:ext>
            </a:extLst>
          </p:cNvPr>
          <p:cNvSpPr>
            <a:spLocks noGrp="1"/>
          </p:cNvSpPr>
          <p:nvPr>
            <p:ph type="body" idx="1"/>
          </p:nvPr>
        </p:nvSpPr>
        <p:spPr/>
        <p:txBody>
          <a:bodyPr/>
          <a:lstStyle/>
          <a:p>
            <a:r>
              <a:rPr lang="en-US" dirty="0"/>
              <a:t>Maze (:24)</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875fb90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875fb90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11ACF8B-6661-0349-8BC3-E63BB6D79909}"/>
              </a:ext>
            </a:extLst>
          </p:cNvPr>
          <p:cNvSpPr>
            <a:spLocks noGrp="1"/>
          </p:cNvSpPr>
          <p:nvPr>
            <p:ph type="body" idx="1"/>
          </p:nvPr>
        </p:nvSpPr>
        <p:spPr/>
        <p:txBody>
          <a:bodyPr/>
          <a:lstStyle/>
          <a:p>
            <a:r>
              <a:rPr lang="en-US" dirty="0"/>
              <a:t>Maze (:50)</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D56C31-4884-A243-BC52-8CEC5C27B163}"/>
              </a:ext>
            </a:extLst>
          </p:cNvPr>
          <p:cNvSpPr>
            <a:spLocks noGrp="1"/>
          </p:cNvSpPr>
          <p:nvPr>
            <p:ph type="body" idx="1"/>
          </p:nvPr>
        </p:nvSpPr>
        <p:spPr/>
        <p:txBody>
          <a:bodyPr/>
          <a:lstStyle/>
          <a:p>
            <a:r>
              <a:rPr lang="en-US" dirty="0"/>
              <a:t>Maze (:34)</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25EABFF-6CFD-5E4F-B2A4-A9E2CC520BEB}"/>
              </a:ext>
            </a:extLst>
          </p:cNvPr>
          <p:cNvSpPr>
            <a:spLocks noGrp="1"/>
          </p:cNvSpPr>
          <p:nvPr>
            <p:ph type="body" idx="1"/>
          </p:nvPr>
        </p:nvSpPr>
        <p:spPr/>
        <p:txBody>
          <a:bodyPr/>
          <a:lstStyle/>
          <a:p>
            <a:r>
              <a:rPr lang="en-US" dirty="0"/>
              <a:t>Maze (:29)</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875fb902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875fb902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875fb902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875fb902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Stephanie (:38)</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875fb902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875fb902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Stephanie (:51)</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875fb902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875fb902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Maze (RECORD)</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16CD6FC-780E-0340-9970-C96B205A9557}"/>
              </a:ext>
            </a:extLst>
          </p:cNvPr>
          <p:cNvSpPr>
            <a:spLocks noGrp="1"/>
          </p:cNvSpPr>
          <p:nvPr>
            <p:ph type="body" idx="1"/>
          </p:nvPr>
        </p:nvSpPr>
        <p:spPr/>
        <p:txBody>
          <a:bodyPr/>
          <a:lstStyle/>
          <a:p>
            <a:r>
              <a:rPr lang="en-US" dirty="0"/>
              <a:t>Maze (:42)</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875fb902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875fb902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Ian (1:26)</a:t>
            </a:r>
            <a:endParaRPr dirty="0"/>
          </a:p>
        </p:txBody>
      </p:sp>
    </p:spTree>
    <p:extLst>
      <p:ext uri="{BB962C8B-B14F-4D97-AF65-F5344CB8AC3E}">
        <p14:creationId xmlns:p14="http://schemas.microsoft.com/office/powerpoint/2010/main" val="9181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875fb902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875fb902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Maze (:49)</a:t>
            </a:r>
            <a:endParaRPr dirty="0"/>
          </a:p>
        </p:txBody>
      </p:sp>
    </p:spTree>
    <p:extLst>
      <p:ext uri="{BB962C8B-B14F-4D97-AF65-F5344CB8AC3E}">
        <p14:creationId xmlns:p14="http://schemas.microsoft.com/office/powerpoint/2010/main" val="88578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2FB88E-C198-FD40-9A22-88BE9B229296}"/>
              </a:ext>
            </a:extLst>
          </p:cNvPr>
          <p:cNvSpPr>
            <a:spLocks noGrp="1"/>
          </p:cNvSpPr>
          <p:nvPr>
            <p:ph type="body" idx="1"/>
          </p:nvPr>
        </p:nvSpPr>
        <p:spPr/>
        <p:txBody>
          <a:bodyPr/>
          <a:lstStyle/>
          <a:p>
            <a:r>
              <a:rPr lang="en-US" dirty="0"/>
              <a:t>Maze (:12)</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3DB567E-69E2-2144-A019-175174503822}"/>
              </a:ext>
            </a:extLst>
          </p:cNvPr>
          <p:cNvSpPr>
            <a:spLocks noGrp="1"/>
          </p:cNvSpPr>
          <p:nvPr>
            <p:ph type="body" idx="1"/>
          </p:nvPr>
        </p:nvSpPr>
        <p:spPr/>
        <p:txBody>
          <a:bodyPr/>
          <a:lstStyle/>
          <a:p>
            <a:r>
              <a:rPr lang="en-US" dirty="0"/>
              <a:t>Maze (:08)</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875fb902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875fb902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Maze (RECORD)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97c2f9e0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497c2f9e0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Stephanie (:55)</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875fb9028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875fb902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875fb902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4875fb902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Stephanie (1:29)</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4875fb902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4875fb902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Ian (1:00)</a:t>
            </a:r>
            <a:endParaRPr dirty="0"/>
          </a:p>
        </p:txBody>
      </p:sp>
    </p:spTree>
    <p:extLst>
      <p:ext uri="{BB962C8B-B14F-4D97-AF65-F5344CB8AC3E}">
        <p14:creationId xmlns:p14="http://schemas.microsoft.com/office/powerpoint/2010/main" val="3536605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4875fb9028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4875fb902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Stephanie (:56)</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14947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Maze (RECORD)</a:t>
            </a:r>
          </a:p>
        </p:txBody>
      </p:sp>
    </p:spTree>
    <p:extLst>
      <p:ext uri="{BB962C8B-B14F-4D97-AF65-F5344CB8AC3E}">
        <p14:creationId xmlns:p14="http://schemas.microsoft.com/office/powerpoint/2010/main" val="2271487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Ian (1:51)</a:t>
            </a:r>
          </a:p>
        </p:txBody>
      </p:sp>
    </p:spTree>
    <p:extLst>
      <p:ext uri="{BB962C8B-B14F-4D97-AF65-F5344CB8AC3E}">
        <p14:creationId xmlns:p14="http://schemas.microsoft.com/office/powerpoint/2010/main" val="1129482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875fb902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875fb902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Miles (:15)</a:t>
            </a:r>
          </a:p>
        </p:txBody>
      </p:sp>
    </p:spTree>
    <p:extLst>
      <p:ext uri="{BB962C8B-B14F-4D97-AF65-F5344CB8AC3E}">
        <p14:creationId xmlns:p14="http://schemas.microsoft.com/office/powerpoint/2010/main" val="1035578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4875fb902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4875fb902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875fb90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875fb90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Ian (1:04)</a:t>
            </a:r>
            <a:endParaRPr dirty="0"/>
          </a:p>
        </p:txBody>
      </p:sp>
    </p:spTree>
    <p:extLst>
      <p:ext uri="{BB962C8B-B14F-4D97-AF65-F5344CB8AC3E}">
        <p14:creationId xmlns:p14="http://schemas.microsoft.com/office/powerpoint/2010/main" val="2503721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875fb902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875fb902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ccc</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875fb902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875fb902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Miles (1:08)</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Our project has been split into four different components that will each be worked on individually and combined to form an overarching solution to privacy preservation in the face of data collection. The first component will be a real-time object detection system which, as its name entails, will involve detecting objects in real-time from a given camera feed. For the purposes of this project we will be primarily interested in identifying both vehicles and pedestrians. The second component will be face detection, which will both serve to reinforce the accuracy of the object detection in identifying pedestrians, but will also be vitally important in obfuscation and masking for privacy preservation.</a:t>
            </a:r>
            <a:endParaRPr dirty="0"/>
          </a:p>
          <a:p>
            <a:pPr marL="0" lvl="0" indent="0" algn="l" rtl="0">
              <a:spcBef>
                <a:spcPts val="0"/>
              </a:spcBef>
              <a:spcAft>
                <a:spcPts val="0"/>
              </a:spcAft>
              <a:buClr>
                <a:schemeClr val="dk2"/>
              </a:buClr>
              <a:buSzPts val="1100"/>
              <a:buFont typeface="Arial"/>
              <a:buNone/>
            </a:pPr>
            <a:endParaRPr dirty="0">
              <a:solidFill>
                <a:schemeClr val="dk2"/>
              </a:solidFill>
            </a:endParaRPr>
          </a:p>
          <a:p>
            <a:pPr marL="0" lvl="0" indent="0" algn="l" rtl="0">
              <a:spcBef>
                <a:spcPts val="0"/>
              </a:spcBef>
              <a:spcAft>
                <a:spcPts val="0"/>
              </a:spcAft>
              <a:buClr>
                <a:schemeClr val="dk2"/>
              </a:buClr>
              <a:buSzPts val="1100"/>
              <a:buFont typeface="Arial"/>
              <a:buNone/>
            </a:pPr>
            <a:r>
              <a:rPr lang="en" dirty="0"/>
              <a:t>Our third component will involve an object tracking system, which will primarily serve a purpose for extracting interesting metrics in serving the data collection aspect of this project. Our object tracking system will also help ensure accuracy for such things as aggregate data counts, as real-time object detection detects objects on a frame-by-frame basis and has no awareness of identifying a unique object between frames. Finally, we will have a data analysis and access component that will ultimately involve an online API for both storing and accessing the data collected to a database owned by the City of Portland.</a:t>
            </a:r>
            <a:endParaRPr dirty="0"/>
          </a:p>
        </p:txBody>
      </p:sp>
    </p:spTree>
    <p:extLst>
      <p:ext uri="{BB962C8B-B14F-4D97-AF65-F5344CB8AC3E}">
        <p14:creationId xmlns:p14="http://schemas.microsoft.com/office/powerpoint/2010/main" val="1705374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875fb902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875fb902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Miles (:56)</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Real-time object detection will be the first stage of analysis performed on a provided camera feed. This portion of the project is designed to implement an algorithm which can detect classes of objects in a timely manner which can then be fed to other subsystems, such as face detection and object tracking, for further analysis. To reach this objective, we will be implementing the You Only Look Once object detection algorithm on a </a:t>
            </a:r>
            <a:r>
              <a:rPr lang="en" dirty="0" err="1"/>
              <a:t>PyTorch</a:t>
            </a:r>
            <a:r>
              <a:rPr lang="en" dirty="0"/>
              <a:t> deep learning framework, our technology choices being predicated on both speed and accuracy of a given object detection algorithm, and on the utility of a deep learning framework. While we are still looking for potential datasets to train our model against, we will likely use CARLA (an open source vehicle and pedestrian simulator which labels objects recorded automatically) to initially produce footage for training and later validating our model. We also have some interest in tweaking the YOLO object detection algorithm to potentially improve accuracy and speed, possible solutions including reducing object classes recognized.</a:t>
            </a:r>
            <a:endParaRPr dirty="0"/>
          </a:p>
        </p:txBody>
      </p:sp>
    </p:spTree>
    <p:extLst>
      <p:ext uri="{BB962C8B-B14F-4D97-AF65-F5344CB8AC3E}">
        <p14:creationId xmlns:p14="http://schemas.microsoft.com/office/powerpoint/2010/main" val="1912109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
        <p:cNvGrpSpPr/>
        <p:nvPr/>
      </p:nvGrpSpPr>
      <p:grpSpPr>
        <a:xfrm>
          <a:off x="0" y="0"/>
          <a:ext cx="0" cy="0"/>
          <a:chOff x="0" y="0"/>
          <a:chExt cx="0" cy="0"/>
        </a:xfrm>
      </p:grpSpPr>
      <p:sp>
        <p:nvSpPr>
          <p:cNvPr id="32" name="Google Shape;32;p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109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03300" y="411575"/>
            <a:ext cx="8520600" cy="6396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320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1.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1.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1.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1.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1.png"/><Relationship Id="rId4"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Pedestrian Counting and Privacy Preservation</a:t>
            </a:r>
            <a:endParaRPr dirty="0"/>
          </a:p>
        </p:txBody>
      </p:sp>
      <p:sp>
        <p:nvSpPr>
          <p:cNvPr id="118" name="Google Shape;118;p25"/>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sz="2400" dirty="0"/>
          </a:p>
          <a:p>
            <a:pPr marL="0" lvl="0" indent="0"/>
            <a:r>
              <a:rPr lang="en" sz="2400" i="1" dirty="0"/>
              <a:t>Pavement Prometheus</a:t>
            </a:r>
          </a:p>
          <a:p>
            <a:pPr marL="0" lvl="0" indent="0"/>
            <a:endParaRPr lang="en" sz="2400" dirty="0"/>
          </a:p>
          <a:p>
            <a:pPr marL="0" lvl="0" indent="0"/>
            <a:r>
              <a:rPr lang="en" sz="2400" dirty="0"/>
              <a:t>Miles Davies, Stephanie Hughes,</a:t>
            </a:r>
            <a:endParaRPr sz="2400" dirty="0"/>
          </a:p>
          <a:p>
            <a:pPr marL="0" lvl="0" indent="0" algn="l" rtl="0">
              <a:spcBef>
                <a:spcPts val="0"/>
              </a:spcBef>
              <a:spcAft>
                <a:spcPts val="0"/>
              </a:spcAft>
              <a:buNone/>
            </a:pPr>
            <a:r>
              <a:rPr lang="en" sz="2400" dirty="0"/>
              <a:t>Mazen Alotaibi, and Ian McQuoid</a:t>
            </a:r>
            <a:endParaRPr sz="2400" dirty="0"/>
          </a:p>
        </p:txBody>
      </p:sp>
      <p:pic>
        <p:nvPicPr>
          <p:cNvPr id="2" name="Audio 1">
            <a:hlinkClick r:id="" action="ppaction://media"/>
            <a:extLst>
              <a:ext uri="{FF2B5EF4-FFF2-40B4-BE49-F238E27FC236}">
                <a16:creationId xmlns:a16="http://schemas.microsoft.com/office/drawing/2014/main" id="{EA734ED4-514B-4585-8254-0242992E14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75"/>
    </mc:Choice>
    <mc:Fallback xmlns="">
      <p:transition spd="slow" advTm="5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Criteria and Candidates for RTOD</a:t>
            </a:r>
            <a:endParaRPr dirty="0"/>
          </a:p>
        </p:txBody>
      </p:sp>
      <p:sp>
        <p:nvSpPr>
          <p:cNvPr id="133" name="Google Shape;133;p22"/>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sz="1400" dirty="0"/>
              <a:t>Criteria</a:t>
            </a:r>
          </a:p>
          <a:p>
            <a:pPr lvl="1" indent="-342900">
              <a:lnSpc>
                <a:spcPct val="100000"/>
              </a:lnSpc>
              <a:spcBef>
                <a:spcPts val="0"/>
              </a:spcBef>
              <a:buSzPts val="1800"/>
              <a:buChar char="●"/>
            </a:pPr>
            <a:r>
              <a:rPr lang="en" dirty="0"/>
              <a:t>Implementation</a:t>
            </a:r>
            <a:endParaRPr dirty="0"/>
          </a:p>
          <a:p>
            <a:pPr lvl="1" indent="-342900">
              <a:lnSpc>
                <a:spcPct val="100000"/>
              </a:lnSpc>
              <a:spcBef>
                <a:spcPts val="0"/>
              </a:spcBef>
              <a:buSzPts val="1800"/>
              <a:buChar char="●"/>
            </a:pPr>
            <a:r>
              <a:rPr lang="en" dirty="0"/>
              <a:t>Real-time Objects Detection of small, medium, and large objects</a:t>
            </a:r>
            <a:endParaRPr dirty="0"/>
          </a:p>
          <a:p>
            <a:pPr lvl="1" indent="-342900">
              <a:lnSpc>
                <a:spcPct val="100000"/>
              </a:lnSpc>
              <a:spcBef>
                <a:spcPts val="0"/>
              </a:spcBef>
              <a:buSzPts val="1800"/>
              <a:buChar char="●"/>
            </a:pPr>
            <a:r>
              <a:rPr lang="en" dirty="0"/>
              <a:t>Speed</a:t>
            </a:r>
            <a:endParaRPr dirty="0"/>
          </a:p>
          <a:p>
            <a:pPr lvl="1" indent="-342900">
              <a:lnSpc>
                <a:spcPct val="100000"/>
              </a:lnSpc>
              <a:spcBef>
                <a:spcPts val="0"/>
              </a:spcBef>
              <a:buSzPts val="1800"/>
              <a:buChar char="●"/>
            </a:pPr>
            <a:r>
              <a:rPr lang="en" dirty="0"/>
              <a:t>Accuracy</a:t>
            </a:r>
          </a:p>
          <a:p>
            <a:pPr>
              <a:lnSpc>
                <a:spcPct val="100000"/>
              </a:lnSpc>
            </a:pPr>
            <a:r>
              <a:rPr lang="en" sz="1400" dirty="0"/>
              <a:t>Candidates</a:t>
            </a:r>
          </a:p>
          <a:p>
            <a:pPr lvl="1">
              <a:lnSpc>
                <a:spcPct val="100000"/>
              </a:lnSpc>
            </a:pPr>
            <a:r>
              <a:rPr lang="en-US" dirty="0"/>
              <a:t>Faster Regional-Convolution Neural Networks (Faster R-CNN)</a:t>
            </a:r>
          </a:p>
          <a:p>
            <a:pPr lvl="1">
              <a:lnSpc>
                <a:spcPct val="100000"/>
              </a:lnSpc>
            </a:pPr>
            <a:r>
              <a:rPr lang="en-US" dirty="0"/>
              <a:t>Single Shot multi-box Detector (SSD)</a:t>
            </a:r>
          </a:p>
          <a:p>
            <a:pPr lvl="1">
              <a:lnSpc>
                <a:spcPct val="100000"/>
              </a:lnSpc>
            </a:pPr>
            <a:r>
              <a:rPr lang="en-US" dirty="0"/>
              <a:t>You Only Look Once (YOLO)</a:t>
            </a:r>
          </a:p>
          <a:p>
            <a:pPr>
              <a:lnSpc>
                <a:spcPct val="100000"/>
              </a:lnSpc>
            </a:pPr>
            <a:endParaRPr lang="en" dirty="0"/>
          </a:p>
        </p:txBody>
      </p:sp>
      <p:pic>
        <p:nvPicPr>
          <p:cNvPr id="4" name="Recorded Sound">
            <a:hlinkClick r:id="" action="ppaction://media"/>
            <a:extLst>
              <a:ext uri="{FF2B5EF4-FFF2-40B4-BE49-F238E27FC236}">
                <a16:creationId xmlns:a16="http://schemas.microsoft.com/office/drawing/2014/main" id="{6390378F-24E0-5141-B2F2-FDE6786745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18912" y="3991150"/>
            <a:ext cx="812800" cy="812800"/>
          </a:xfrm>
          <a:prstGeom prst="rect">
            <a:avLst/>
          </a:prstGeom>
        </p:spPr>
      </p:pic>
    </p:spTree>
    <p:extLst>
      <p:ext uri="{BB962C8B-B14F-4D97-AF65-F5344CB8AC3E}">
        <p14:creationId xmlns:p14="http://schemas.microsoft.com/office/powerpoint/2010/main" val="27631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Comparison RTOD (1=Yes, 0=No)</a:t>
            </a:r>
            <a:endParaRPr dirty="0"/>
          </a:p>
        </p:txBody>
      </p:sp>
      <p:graphicFrame>
        <p:nvGraphicFramePr>
          <p:cNvPr id="2" name="Table 1">
            <a:extLst>
              <a:ext uri="{FF2B5EF4-FFF2-40B4-BE49-F238E27FC236}">
                <a16:creationId xmlns:a16="http://schemas.microsoft.com/office/drawing/2014/main" id="{66746E21-219E-F34F-825D-86048E2C293C}"/>
              </a:ext>
            </a:extLst>
          </p:cNvPr>
          <p:cNvGraphicFramePr>
            <a:graphicFrameLocks noGrp="1"/>
          </p:cNvGraphicFramePr>
          <p:nvPr>
            <p:extLst>
              <p:ext uri="{D42A27DB-BD31-4B8C-83A1-F6EECF244321}">
                <p14:modId xmlns:p14="http://schemas.microsoft.com/office/powerpoint/2010/main" val="1430526787"/>
              </p:ext>
            </p:extLst>
          </p:nvPr>
        </p:nvGraphicFramePr>
        <p:xfrm>
          <a:off x="251012" y="1344706"/>
          <a:ext cx="8470838" cy="3222845"/>
        </p:xfrm>
        <a:graphic>
          <a:graphicData uri="http://schemas.openxmlformats.org/drawingml/2006/table">
            <a:tbl>
              <a:tblPr firstRow="1" bandRow="1">
                <a:tableStyleId>{69C7853C-536D-4A76-A0AE-DD22124D55A5}</a:tableStyleId>
              </a:tblPr>
              <a:tblGrid>
                <a:gridCol w="1223278">
                  <a:extLst>
                    <a:ext uri="{9D8B030D-6E8A-4147-A177-3AD203B41FA5}">
                      <a16:colId xmlns:a16="http://schemas.microsoft.com/office/drawing/2014/main" val="2043423411"/>
                    </a:ext>
                  </a:extLst>
                </a:gridCol>
                <a:gridCol w="1353820">
                  <a:extLst>
                    <a:ext uri="{9D8B030D-6E8A-4147-A177-3AD203B41FA5}">
                      <a16:colId xmlns:a16="http://schemas.microsoft.com/office/drawing/2014/main" val="1171394232"/>
                    </a:ext>
                  </a:extLst>
                </a:gridCol>
                <a:gridCol w="642980">
                  <a:extLst>
                    <a:ext uri="{9D8B030D-6E8A-4147-A177-3AD203B41FA5}">
                      <a16:colId xmlns:a16="http://schemas.microsoft.com/office/drawing/2014/main" val="4111891755"/>
                    </a:ext>
                  </a:extLst>
                </a:gridCol>
                <a:gridCol w="761600">
                  <a:extLst>
                    <a:ext uri="{9D8B030D-6E8A-4147-A177-3AD203B41FA5}">
                      <a16:colId xmlns:a16="http://schemas.microsoft.com/office/drawing/2014/main" val="4103204290"/>
                    </a:ext>
                  </a:extLst>
                </a:gridCol>
                <a:gridCol w="724344">
                  <a:extLst>
                    <a:ext uri="{9D8B030D-6E8A-4147-A177-3AD203B41FA5}">
                      <a16:colId xmlns:a16="http://schemas.microsoft.com/office/drawing/2014/main" val="2556761108"/>
                    </a:ext>
                  </a:extLst>
                </a:gridCol>
                <a:gridCol w="941204">
                  <a:extLst>
                    <a:ext uri="{9D8B030D-6E8A-4147-A177-3AD203B41FA5}">
                      <a16:colId xmlns:a16="http://schemas.microsoft.com/office/drawing/2014/main" val="1922156374"/>
                    </a:ext>
                  </a:extLst>
                </a:gridCol>
                <a:gridCol w="941204">
                  <a:extLst>
                    <a:ext uri="{9D8B030D-6E8A-4147-A177-3AD203B41FA5}">
                      <a16:colId xmlns:a16="http://schemas.microsoft.com/office/drawing/2014/main" val="2171558955"/>
                    </a:ext>
                  </a:extLst>
                </a:gridCol>
                <a:gridCol w="941204">
                  <a:extLst>
                    <a:ext uri="{9D8B030D-6E8A-4147-A177-3AD203B41FA5}">
                      <a16:colId xmlns:a16="http://schemas.microsoft.com/office/drawing/2014/main" val="3407073967"/>
                    </a:ext>
                  </a:extLst>
                </a:gridCol>
                <a:gridCol w="941204">
                  <a:extLst>
                    <a:ext uri="{9D8B030D-6E8A-4147-A177-3AD203B41FA5}">
                      <a16:colId xmlns:a16="http://schemas.microsoft.com/office/drawing/2014/main" val="2250005815"/>
                    </a:ext>
                  </a:extLst>
                </a:gridCol>
              </a:tblGrid>
              <a:tr h="644569">
                <a:tc rowSpan="2">
                  <a:txBody>
                    <a:bodyPr/>
                    <a:lstStyle/>
                    <a:p>
                      <a:pPr algn="ctr"/>
                      <a:endParaRPr lang="en-US" dirty="0"/>
                    </a:p>
                  </a:txBody>
                  <a:tcPr anchor="ctr"/>
                </a:tc>
                <a:tc rowSpan="2">
                  <a:txBody>
                    <a:bodyPr/>
                    <a:lstStyle/>
                    <a:p>
                      <a:pPr algn="ctr"/>
                      <a:r>
                        <a:rPr lang="en-US" dirty="0"/>
                        <a:t>Implementation</a:t>
                      </a:r>
                    </a:p>
                  </a:txBody>
                  <a:tcPr anchor="ctr"/>
                </a:tc>
                <a:tc gridSpan="3">
                  <a:txBody>
                    <a:bodyPr/>
                    <a:lstStyle/>
                    <a:p>
                      <a:pPr algn="ctr"/>
                      <a:r>
                        <a:rPr lang="en-US" dirty="0"/>
                        <a:t>Detection</a:t>
                      </a:r>
                    </a:p>
                  </a:txBody>
                  <a:tcPr anchor="ctr"/>
                </a:tc>
                <a:tc hMerge="1">
                  <a:txBody>
                    <a:bodyPr/>
                    <a:lstStyle/>
                    <a:p>
                      <a:endParaRPr lang="en-US" dirty="0"/>
                    </a:p>
                  </a:txBody>
                  <a:tcPr/>
                </a:tc>
                <a:tc hMerge="1">
                  <a:txBody>
                    <a:bodyPr/>
                    <a:lstStyle/>
                    <a:p>
                      <a:endParaRPr lang="en-US" dirty="0"/>
                    </a:p>
                  </a:txBody>
                  <a:tcPr/>
                </a:tc>
                <a:tc rowSpan="2">
                  <a:txBody>
                    <a:bodyPr/>
                    <a:lstStyle/>
                    <a:p>
                      <a:pPr algn="ctr"/>
                      <a:r>
                        <a:rPr lang="en-US" dirty="0"/>
                        <a:t>Speed</a:t>
                      </a:r>
                    </a:p>
                  </a:txBody>
                  <a:tcPr anchor="ctr"/>
                </a:tc>
                <a:tc rowSpan="2">
                  <a:txBody>
                    <a:bodyPr/>
                    <a:lstStyle/>
                    <a:p>
                      <a:pPr algn="ctr"/>
                      <a:r>
                        <a:rPr lang="en-US" dirty="0"/>
                        <a:t>Total</a:t>
                      </a:r>
                    </a:p>
                  </a:txBody>
                  <a:tcPr anchor="ctr"/>
                </a:tc>
                <a:tc gridSpan="2">
                  <a:txBody>
                    <a:bodyPr/>
                    <a:lstStyle/>
                    <a:p>
                      <a:pPr algn="ctr"/>
                      <a:r>
                        <a:rPr lang="en-US" dirty="0"/>
                        <a:t>Accuracy</a:t>
                      </a:r>
                    </a:p>
                  </a:txBody>
                  <a:tcPr anchor="ctr"/>
                </a:tc>
                <a:tc hMerge="1">
                  <a:txBody>
                    <a:bodyPr/>
                    <a:lstStyle/>
                    <a:p>
                      <a:endParaRPr lang="en-US" dirty="0"/>
                    </a:p>
                  </a:txBody>
                  <a:tcPr/>
                </a:tc>
                <a:extLst>
                  <a:ext uri="{0D108BD9-81ED-4DB2-BD59-A6C34878D82A}">
                    <a16:rowId xmlns:a16="http://schemas.microsoft.com/office/drawing/2014/main" val="514976358"/>
                  </a:ext>
                </a:extLst>
              </a:tr>
              <a:tr h="644569">
                <a:tc vMerge="1">
                  <a:txBody>
                    <a:bodyPr/>
                    <a:lstStyle/>
                    <a:p>
                      <a:endParaRPr lang="en-US" dirty="0"/>
                    </a:p>
                  </a:txBody>
                  <a:tcPr/>
                </a:tc>
                <a:tc vMerge="1">
                  <a:txBody>
                    <a:bodyPr/>
                    <a:lstStyle/>
                    <a:p>
                      <a:endParaRPr lang="en-US" dirty="0"/>
                    </a:p>
                  </a:txBody>
                  <a:tcPr/>
                </a:tc>
                <a:tc>
                  <a:txBody>
                    <a:bodyPr/>
                    <a:lstStyle/>
                    <a:p>
                      <a:pPr algn="ctr"/>
                      <a:r>
                        <a:rPr lang="en-US" dirty="0"/>
                        <a:t>Small</a:t>
                      </a:r>
                    </a:p>
                  </a:txBody>
                  <a:tcPr anchor="ctr"/>
                </a:tc>
                <a:tc>
                  <a:txBody>
                    <a:bodyPr/>
                    <a:lstStyle/>
                    <a:p>
                      <a:pPr algn="ctr"/>
                      <a:r>
                        <a:rPr lang="en-US" dirty="0"/>
                        <a:t>Medium</a:t>
                      </a:r>
                    </a:p>
                  </a:txBody>
                  <a:tcPr anchor="ctr"/>
                </a:tc>
                <a:tc>
                  <a:txBody>
                    <a:bodyPr/>
                    <a:lstStyle/>
                    <a:p>
                      <a:pPr algn="ctr"/>
                      <a:r>
                        <a:rPr lang="en-US" dirty="0"/>
                        <a:t>Large</a:t>
                      </a:r>
                    </a:p>
                  </a:txBody>
                  <a:tcPr anchor="ctr"/>
                </a:tc>
                <a:tc vMerge="1">
                  <a:txBody>
                    <a:bodyPr/>
                    <a:lstStyle/>
                    <a:p>
                      <a:endParaRPr lang="en-US" dirty="0"/>
                    </a:p>
                  </a:txBody>
                  <a:tcPr/>
                </a:tc>
                <a:tc vMerge="1">
                  <a:txBody>
                    <a:bodyPr/>
                    <a:lstStyle/>
                    <a:p>
                      <a:endParaRPr lang="en-US"/>
                    </a:p>
                  </a:txBody>
                  <a:tcPr/>
                </a:tc>
                <a:tc>
                  <a:txBody>
                    <a:bodyPr/>
                    <a:lstStyle/>
                    <a:p>
                      <a:pPr algn="ctr"/>
                      <a:r>
                        <a:rPr lang="en-US" dirty="0"/>
                        <a:t>Frames</a:t>
                      </a:r>
                    </a:p>
                  </a:txBody>
                  <a:tcPr anchor="ctr"/>
                </a:tc>
                <a:tc>
                  <a:txBody>
                    <a:bodyPr/>
                    <a:lstStyle/>
                    <a:p>
                      <a:pPr algn="ctr"/>
                      <a:r>
                        <a:rPr lang="en-US" dirty="0" err="1"/>
                        <a:t>mAP</a:t>
                      </a:r>
                      <a:endParaRPr lang="en-US" dirty="0"/>
                    </a:p>
                  </a:txBody>
                  <a:tcPr anchor="ctr"/>
                </a:tc>
                <a:extLst>
                  <a:ext uri="{0D108BD9-81ED-4DB2-BD59-A6C34878D82A}">
                    <a16:rowId xmlns:a16="http://schemas.microsoft.com/office/drawing/2014/main" val="2262683165"/>
                  </a:ext>
                </a:extLst>
              </a:tr>
              <a:tr h="644569">
                <a:tc>
                  <a:txBody>
                    <a:bodyPr/>
                    <a:lstStyle/>
                    <a:p>
                      <a:pPr algn="ctr"/>
                      <a:r>
                        <a:rPr lang="en-US" dirty="0"/>
                        <a:t>Faster R-CNN</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4</a:t>
                      </a:r>
                    </a:p>
                  </a:txBody>
                  <a:tcPr anchor="ctr"/>
                </a:tc>
                <a:tc>
                  <a:txBody>
                    <a:bodyPr/>
                    <a:lstStyle/>
                    <a:p>
                      <a:pPr algn="ctr"/>
                      <a:r>
                        <a:rPr lang="en-US" dirty="0"/>
                        <a:t>17</a:t>
                      </a:r>
                    </a:p>
                  </a:txBody>
                  <a:tcPr anchor="ctr"/>
                </a:tc>
                <a:tc>
                  <a:txBody>
                    <a:bodyPr/>
                    <a:lstStyle/>
                    <a:p>
                      <a:pPr algn="ctr"/>
                      <a:r>
                        <a:rPr lang="en-US" dirty="0"/>
                        <a:t>34.9</a:t>
                      </a:r>
                    </a:p>
                  </a:txBody>
                  <a:tcPr anchor="ctr"/>
                </a:tc>
                <a:extLst>
                  <a:ext uri="{0D108BD9-81ED-4DB2-BD59-A6C34878D82A}">
                    <a16:rowId xmlns:a16="http://schemas.microsoft.com/office/drawing/2014/main" val="1931647087"/>
                  </a:ext>
                </a:extLst>
              </a:tr>
              <a:tr h="644569">
                <a:tc>
                  <a:txBody>
                    <a:bodyPr/>
                    <a:lstStyle/>
                    <a:p>
                      <a:pPr algn="ctr"/>
                      <a:r>
                        <a:rPr lang="en-US" dirty="0"/>
                        <a:t>SSD</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59</a:t>
                      </a:r>
                    </a:p>
                  </a:txBody>
                  <a:tcPr anchor="ctr"/>
                </a:tc>
                <a:tc>
                  <a:txBody>
                    <a:bodyPr/>
                    <a:lstStyle/>
                    <a:p>
                      <a:pPr algn="ctr"/>
                      <a:r>
                        <a:rPr lang="en-US" dirty="0"/>
                        <a:t>26.8</a:t>
                      </a:r>
                    </a:p>
                  </a:txBody>
                  <a:tcPr anchor="ctr"/>
                </a:tc>
                <a:extLst>
                  <a:ext uri="{0D108BD9-81ED-4DB2-BD59-A6C34878D82A}">
                    <a16:rowId xmlns:a16="http://schemas.microsoft.com/office/drawing/2014/main" val="3083675864"/>
                  </a:ext>
                </a:extLst>
              </a:tr>
              <a:tr h="644569">
                <a:tc>
                  <a:txBody>
                    <a:bodyPr/>
                    <a:lstStyle/>
                    <a:p>
                      <a:pPr algn="ctr"/>
                      <a:r>
                        <a:rPr lang="en-US" dirty="0"/>
                        <a:t>YOLOv3</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4</a:t>
                      </a:r>
                    </a:p>
                  </a:txBody>
                  <a:tcPr anchor="ctr"/>
                </a:tc>
                <a:tc>
                  <a:txBody>
                    <a:bodyPr/>
                    <a:lstStyle/>
                    <a:p>
                      <a:pPr algn="ctr"/>
                      <a:r>
                        <a:rPr lang="en-US" dirty="0"/>
                        <a:t>91</a:t>
                      </a:r>
                    </a:p>
                  </a:txBody>
                  <a:tcPr anchor="ctr"/>
                </a:tc>
                <a:tc>
                  <a:txBody>
                    <a:bodyPr/>
                    <a:lstStyle/>
                    <a:p>
                      <a:pPr algn="ctr"/>
                      <a:r>
                        <a:rPr lang="en-US" dirty="0"/>
                        <a:t>33</a:t>
                      </a:r>
                    </a:p>
                  </a:txBody>
                  <a:tcPr anchor="ctr"/>
                </a:tc>
                <a:extLst>
                  <a:ext uri="{0D108BD9-81ED-4DB2-BD59-A6C34878D82A}">
                    <a16:rowId xmlns:a16="http://schemas.microsoft.com/office/drawing/2014/main" val="815258158"/>
                  </a:ext>
                </a:extLst>
              </a:tr>
            </a:tbl>
          </a:graphicData>
        </a:graphic>
      </p:graphicFrame>
      <p:pic>
        <p:nvPicPr>
          <p:cNvPr id="4" name="Recorded Sound">
            <a:hlinkClick r:id="" action="ppaction://media"/>
            <a:extLst>
              <a:ext uri="{FF2B5EF4-FFF2-40B4-BE49-F238E27FC236}">
                <a16:creationId xmlns:a16="http://schemas.microsoft.com/office/drawing/2014/main" id="{B4510512-1036-6746-A82E-E43C160DF1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09050" y="3762594"/>
            <a:ext cx="812800" cy="812800"/>
          </a:xfrm>
          <a:prstGeom prst="rect">
            <a:avLst/>
          </a:prstGeom>
        </p:spPr>
      </p:pic>
    </p:spTree>
    <p:extLst>
      <p:ext uri="{BB962C8B-B14F-4D97-AF65-F5344CB8AC3E}">
        <p14:creationId xmlns:p14="http://schemas.microsoft.com/office/powerpoint/2010/main" val="66640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43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Face Detection</a:t>
            </a:r>
            <a:endParaRPr dirty="0"/>
          </a:p>
        </p:txBody>
      </p:sp>
      <p:sp>
        <p:nvSpPr>
          <p:cNvPr id="206" name="Google Shape;206;p39"/>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marR="0" lvl="0" indent="-342900" algn="l" rtl="0">
              <a:lnSpc>
                <a:spcPct val="200000"/>
              </a:lnSpc>
              <a:spcBef>
                <a:spcPts val="0"/>
              </a:spcBef>
              <a:spcAft>
                <a:spcPts val="0"/>
              </a:spcAft>
              <a:buSzPts val="1800"/>
              <a:buChar char="●"/>
            </a:pPr>
            <a:r>
              <a:rPr lang="en" dirty="0"/>
              <a:t>Detect the faces of pedestrians with feature-based method</a:t>
            </a:r>
            <a:endParaRPr dirty="0"/>
          </a:p>
          <a:p>
            <a:pPr marL="914400" marR="0" lvl="1" indent="-317500" algn="l" rtl="0">
              <a:lnSpc>
                <a:spcPct val="200000"/>
              </a:lnSpc>
              <a:spcBef>
                <a:spcPts val="0"/>
              </a:spcBef>
              <a:spcAft>
                <a:spcPts val="0"/>
              </a:spcAft>
              <a:buSzPts val="1400"/>
              <a:buChar char="○"/>
            </a:pPr>
            <a:r>
              <a:rPr lang="en" dirty="0"/>
              <a:t>Feature-based - detect key facial features</a:t>
            </a:r>
            <a:endParaRPr dirty="0"/>
          </a:p>
          <a:p>
            <a:pPr marL="457200" marR="0" lvl="0" indent="-342900" algn="l" rtl="0">
              <a:lnSpc>
                <a:spcPct val="200000"/>
              </a:lnSpc>
              <a:spcBef>
                <a:spcPts val="0"/>
              </a:spcBef>
              <a:spcAft>
                <a:spcPts val="0"/>
              </a:spcAft>
              <a:buSzPts val="1800"/>
              <a:buChar char="●"/>
            </a:pPr>
            <a:r>
              <a:rPr lang="en" dirty="0"/>
              <a:t>Train &amp; validate detection data with &gt;= 70% accuracy</a:t>
            </a:r>
            <a:endParaRPr dirty="0"/>
          </a:p>
          <a:p>
            <a:pPr marL="457200" marR="0" lvl="0" indent="-342900" algn="l" rtl="0">
              <a:lnSpc>
                <a:spcPct val="200000"/>
              </a:lnSpc>
              <a:spcBef>
                <a:spcPts val="0"/>
              </a:spcBef>
              <a:spcAft>
                <a:spcPts val="0"/>
              </a:spcAft>
              <a:buSzPts val="1800"/>
              <a:buChar char="●"/>
            </a:pPr>
            <a:r>
              <a:rPr lang="en" dirty="0"/>
              <a:t>Allows for identities to be protected</a:t>
            </a:r>
            <a:endParaRPr dirty="0"/>
          </a:p>
        </p:txBody>
      </p:sp>
      <p:pic>
        <p:nvPicPr>
          <p:cNvPr id="4" name="Audio 3">
            <a:hlinkClick r:id="" action="ppaction://media"/>
            <a:extLst>
              <a:ext uri="{FF2B5EF4-FFF2-40B4-BE49-F238E27FC236}">
                <a16:creationId xmlns:a16="http://schemas.microsoft.com/office/drawing/2014/main" id="{A13F8D68-2247-4BE5-8114-E3F8D00DC2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592"/>
    </mc:Choice>
    <mc:Fallback xmlns="">
      <p:transition spd="slow" advTm="56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Multi-Object Tracking</a:t>
            </a:r>
            <a:endParaRPr dirty="0"/>
          </a:p>
        </p:txBody>
      </p:sp>
      <p:sp>
        <p:nvSpPr>
          <p:cNvPr id="206" name="Google Shape;206;p39"/>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a:lnSpc>
                <a:spcPct val="100000"/>
              </a:lnSpc>
            </a:pPr>
            <a:r>
              <a:rPr lang="en-US" dirty="0"/>
              <a:t>Purpose</a:t>
            </a:r>
          </a:p>
          <a:p>
            <a:pPr lvl="1">
              <a:lnSpc>
                <a:spcPct val="100000"/>
              </a:lnSpc>
            </a:pPr>
            <a:r>
              <a:rPr lang="en-US" dirty="0"/>
              <a:t>Collect and pre-process data</a:t>
            </a:r>
          </a:p>
          <a:p>
            <a:pPr>
              <a:lnSpc>
                <a:spcPct val="100000"/>
              </a:lnSpc>
            </a:pPr>
            <a:r>
              <a:rPr lang="en-US" dirty="0"/>
              <a:t>Output</a:t>
            </a:r>
          </a:p>
          <a:p>
            <a:pPr lvl="1">
              <a:lnSpc>
                <a:spcPct val="100000"/>
              </a:lnSpc>
            </a:pPr>
            <a:r>
              <a:rPr lang="en-US" dirty="0"/>
              <a:t>Heat maps of objects, pose estimate, and movement tracking</a:t>
            </a:r>
          </a:p>
          <a:p>
            <a:pPr lvl="1">
              <a:lnSpc>
                <a:spcPct val="100000"/>
              </a:lnSpc>
            </a:pPr>
            <a:endParaRPr lang="en-US" dirty="0"/>
          </a:p>
          <a:p>
            <a:pPr>
              <a:lnSpc>
                <a:spcPct val="100000"/>
              </a:lnSpc>
            </a:pPr>
            <a:r>
              <a:rPr lang="en-US" dirty="0"/>
              <a:t>Selected algorithm: Multiple Hypothesis Tracking</a:t>
            </a:r>
          </a:p>
          <a:p>
            <a:pPr marL="457200" marR="0" lvl="0" indent="-342900" algn="l" rtl="0">
              <a:lnSpc>
                <a:spcPct val="200000"/>
              </a:lnSpc>
              <a:spcBef>
                <a:spcPts val="0"/>
              </a:spcBef>
              <a:spcAft>
                <a:spcPts val="0"/>
              </a:spcAft>
              <a:buSzPts val="1800"/>
              <a:buChar char="●"/>
            </a:pPr>
            <a:endParaRPr dirty="0"/>
          </a:p>
        </p:txBody>
      </p:sp>
      <p:pic>
        <p:nvPicPr>
          <p:cNvPr id="2" name="Recorded Sound">
            <a:hlinkClick r:id="" action="ppaction://media"/>
            <a:extLst>
              <a:ext uri="{FF2B5EF4-FFF2-40B4-BE49-F238E27FC236}">
                <a16:creationId xmlns:a16="http://schemas.microsoft.com/office/drawing/2014/main" id="{3197DA8E-79EC-3B4D-AA7D-17BFCE0ACE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61835" y="4052140"/>
            <a:ext cx="812800" cy="812800"/>
          </a:xfrm>
          <a:prstGeom prst="rect">
            <a:avLst/>
          </a:prstGeom>
        </p:spPr>
      </p:pic>
    </p:spTree>
    <p:extLst>
      <p:ext uri="{BB962C8B-B14F-4D97-AF65-F5344CB8AC3E}">
        <p14:creationId xmlns:p14="http://schemas.microsoft.com/office/powerpoint/2010/main" val="1237809694"/>
      </p:ext>
    </p:extLst>
  </p:cSld>
  <p:clrMapOvr>
    <a:masterClrMapping/>
  </p:clrMapOvr>
  <mc:AlternateContent xmlns:mc="http://schemas.openxmlformats.org/markup-compatibility/2006" xmlns:p14="http://schemas.microsoft.com/office/powerpoint/2010/main">
    <mc:Choice Requires="p14">
      <p:transition spd="slow" p14:dur="2000" advTm="56592"/>
    </mc:Choice>
    <mc:Fallback xmlns="">
      <p:transition spd="slow" advTm="56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2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analysis</a:t>
            </a:r>
            <a:endParaRPr/>
          </a:p>
        </p:txBody>
      </p:sp>
      <p:sp>
        <p:nvSpPr>
          <p:cNvPr id="212" name="Google Shape;212;p40"/>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Why do we need data analysis?</a:t>
            </a:r>
            <a:endParaRPr dirty="0"/>
          </a:p>
          <a:p>
            <a:pPr marL="914400" lvl="1" indent="-317500" algn="l" rtl="0">
              <a:spcBef>
                <a:spcPts val="0"/>
              </a:spcBef>
              <a:spcAft>
                <a:spcPts val="0"/>
              </a:spcAft>
              <a:buSzPts val="1400"/>
              <a:buChar char="○"/>
            </a:pPr>
            <a:r>
              <a:rPr lang="en" dirty="0"/>
              <a:t>Results of analysis</a:t>
            </a:r>
            <a:endParaRPr dirty="0"/>
          </a:p>
          <a:p>
            <a:pPr marL="914400" lvl="1" indent="-317500" algn="l" rtl="0">
              <a:spcBef>
                <a:spcPts val="0"/>
              </a:spcBef>
              <a:spcAft>
                <a:spcPts val="0"/>
              </a:spcAft>
              <a:buSzPts val="1400"/>
              <a:buChar char="○"/>
            </a:pPr>
            <a:r>
              <a:rPr lang="en" dirty="0"/>
              <a:t>How will it help?</a:t>
            </a:r>
            <a:endParaRPr dirty="0"/>
          </a:p>
          <a:p>
            <a:pPr marL="457200" lvl="0" indent="-342900" algn="l" rtl="0">
              <a:spcBef>
                <a:spcPts val="0"/>
              </a:spcBef>
              <a:spcAft>
                <a:spcPts val="0"/>
              </a:spcAft>
              <a:buSzPts val="1800"/>
              <a:buChar char="●"/>
            </a:pPr>
            <a:r>
              <a:rPr lang="en" dirty="0"/>
              <a:t>How will the data be analyzed?</a:t>
            </a:r>
            <a:endParaRPr dirty="0"/>
          </a:p>
          <a:p>
            <a:pPr marL="914400" lvl="1" indent="-317500" algn="l" rtl="0">
              <a:spcBef>
                <a:spcPts val="0"/>
              </a:spcBef>
              <a:spcAft>
                <a:spcPts val="0"/>
              </a:spcAft>
              <a:buSzPts val="1400"/>
              <a:buChar char="○"/>
            </a:pPr>
            <a:r>
              <a:rPr lang="en" dirty="0"/>
              <a:t>Many models of computation</a:t>
            </a:r>
            <a:endParaRPr dirty="0"/>
          </a:p>
          <a:p>
            <a:pPr marL="457200" lvl="0" indent="-342900" algn="l" rtl="0">
              <a:spcBef>
                <a:spcPts val="0"/>
              </a:spcBef>
              <a:spcAft>
                <a:spcPts val="0"/>
              </a:spcAft>
              <a:buSzPts val="1800"/>
              <a:buChar char="●"/>
            </a:pPr>
            <a:r>
              <a:rPr lang="en" dirty="0"/>
              <a:t>How will the data be accessed?</a:t>
            </a:r>
            <a:endParaRPr dirty="0"/>
          </a:p>
          <a:p>
            <a:pPr marL="914400" lvl="1" indent="-317500" algn="l" rtl="0">
              <a:spcBef>
                <a:spcPts val="0"/>
              </a:spcBef>
              <a:spcAft>
                <a:spcPts val="0"/>
              </a:spcAft>
              <a:buSzPts val="1400"/>
              <a:buChar char="○"/>
            </a:pPr>
            <a:r>
              <a:rPr lang="en" dirty="0"/>
              <a:t>Web-based system</a:t>
            </a:r>
            <a:endParaRPr dirty="0"/>
          </a:p>
          <a:p>
            <a:pPr marL="914400" lvl="1" indent="-317500" algn="l" rtl="0">
              <a:spcBef>
                <a:spcPts val="0"/>
              </a:spcBef>
              <a:spcAft>
                <a:spcPts val="0"/>
              </a:spcAft>
              <a:buSzPts val="1400"/>
              <a:buChar char="○"/>
            </a:pPr>
            <a:r>
              <a:rPr lang="en" dirty="0"/>
              <a:t>JSON</a:t>
            </a:r>
            <a:endParaRPr dirty="0"/>
          </a:p>
        </p:txBody>
      </p:sp>
      <p:pic>
        <p:nvPicPr>
          <p:cNvPr id="3" name="Audio 2">
            <a:hlinkClick r:id="" action="ppaction://media"/>
            <a:extLst>
              <a:ext uri="{FF2B5EF4-FFF2-40B4-BE49-F238E27FC236}">
                <a16:creationId xmlns:a16="http://schemas.microsoft.com/office/drawing/2014/main" id="{84BE32E3-1661-47D1-84C1-4AD5406FBE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028751875"/>
      </p:ext>
    </p:extLst>
  </p:cSld>
  <p:clrMapOvr>
    <a:masterClrMapping/>
  </p:clrMapOvr>
  <mc:AlternateContent xmlns:mc="http://schemas.openxmlformats.org/markup-compatibility/2006" xmlns:p14="http://schemas.microsoft.com/office/powerpoint/2010/main">
    <mc:Choice Requires="p14">
      <p:transition spd="slow" p14:dur="2000" advTm="60094"/>
    </mc:Choice>
    <mc:Fallback xmlns="">
      <p:transition spd="slow" advTm="60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A48C-500A-4A1D-99FA-D72FE97833EE}"/>
              </a:ext>
            </a:extLst>
          </p:cNvPr>
          <p:cNvSpPr>
            <a:spLocks noGrp="1"/>
          </p:cNvSpPr>
          <p:nvPr>
            <p:ph type="title"/>
          </p:nvPr>
        </p:nvSpPr>
        <p:spPr/>
        <p:txBody>
          <a:bodyPr/>
          <a:lstStyle/>
          <a:p>
            <a:r>
              <a:rPr kumimoji="1" lang="en-US" altLang="ja-JP" dirty="0"/>
              <a:t>Data analysis techniques</a:t>
            </a:r>
            <a:endParaRPr kumimoji="1" lang="ja-JP" altLang="en-US" dirty="0"/>
          </a:p>
        </p:txBody>
      </p:sp>
      <p:sp>
        <p:nvSpPr>
          <p:cNvPr id="3" name="Text Placeholder 2">
            <a:extLst>
              <a:ext uri="{FF2B5EF4-FFF2-40B4-BE49-F238E27FC236}">
                <a16:creationId xmlns:a16="http://schemas.microsoft.com/office/drawing/2014/main" id="{E76D9561-89B4-4920-A046-468E74941772}"/>
              </a:ext>
            </a:extLst>
          </p:cNvPr>
          <p:cNvSpPr>
            <a:spLocks noGrp="1"/>
          </p:cNvSpPr>
          <p:nvPr>
            <p:ph type="body" idx="1"/>
          </p:nvPr>
        </p:nvSpPr>
        <p:spPr/>
        <p:txBody>
          <a:bodyPr/>
          <a:lstStyle/>
          <a:p>
            <a:pPr lvl="0"/>
            <a:r>
              <a:rPr lang="en-US" altLang="ja-JP" dirty="0"/>
              <a:t>Comparative Algorithms</a:t>
            </a:r>
          </a:p>
          <a:p>
            <a:pPr lvl="1">
              <a:spcBef>
                <a:spcPts val="0"/>
              </a:spcBef>
            </a:pPr>
            <a:r>
              <a:rPr lang="en-US" altLang="ja-JP" dirty="0"/>
              <a:t>Normal levels of speed and volume</a:t>
            </a:r>
          </a:p>
          <a:p>
            <a:pPr lvl="0"/>
            <a:r>
              <a:rPr kumimoji="1" lang="en-US" altLang="ja-JP" dirty="0"/>
              <a:t>Traffic theoretical </a:t>
            </a:r>
            <a:r>
              <a:rPr lang="en-US" altLang="ja-JP" dirty="0"/>
              <a:t>Algorithms</a:t>
            </a:r>
          </a:p>
          <a:p>
            <a:pPr lvl="1">
              <a:spcBef>
                <a:spcPts val="0"/>
              </a:spcBef>
            </a:pPr>
            <a:r>
              <a:rPr kumimoji="1" lang="en-US" altLang="ja-JP" dirty="0"/>
              <a:t>Certain traffic patterns can dictate incidents</a:t>
            </a:r>
          </a:p>
          <a:p>
            <a:pPr lvl="0"/>
            <a:r>
              <a:rPr kumimoji="1" lang="en-US" altLang="ja-JP" dirty="0"/>
              <a:t>Statistical </a:t>
            </a:r>
            <a:r>
              <a:rPr lang="en-US" altLang="ja-JP" dirty="0"/>
              <a:t>Algorithms</a:t>
            </a:r>
          </a:p>
          <a:p>
            <a:pPr lvl="1">
              <a:spcBef>
                <a:spcPts val="0"/>
              </a:spcBef>
            </a:pPr>
            <a:r>
              <a:rPr kumimoji="1" lang="en-US" altLang="ja-JP" dirty="0"/>
              <a:t>Find what patterns are expected to follow</a:t>
            </a:r>
          </a:p>
          <a:p>
            <a:pPr lvl="0"/>
            <a:r>
              <a:rPr kumimoji="1" lang="en-US" altLang="ja-JP" dirty="0"/>
              <a:t>Neural Network based algorithms</a:t>
            </a:r>
            <a:endParaRPr lang="en-US" altLang="ja-JP" dirty="0"/>
          </a:p>
          <a:p>
            <a:pPr lvl="1">
              <a:spcBef>
                <a:spcPts val="0"/>
              </a:spcBef>
            </a:pPr>
            <a:r>
              <a:rPr lang="en-US" altLang="ja-JP" dirty="0"/>
              <a:t>Train a network and let it find patterns</a:t>
            </a:r>
          </a:p>
        </p:txBody>
      </p:sp>
      <p:pic>
        <p:nvPicPr>
          <p:cNvPr id="4" name="20181201 173849">
            <a:hlinkClick r:id="" action="ppaction://media"/>
            <a:extLst>
              <a:ext uri="{FF2B5EF4-FFF2-40B4-BE49-F238E27FC236}">
                <a16:creationId xmlns:a16="http://schemas.microsoft.com/office/drawing/2014/main" id="{6BE350B4-1B21-4256-BE2D-FDDDEE53D1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26912" y="4451738"/>
            <a:ext cx="609600" cy="609600"/>
          </a:xfrm>
          <a:prstGeom prst="rect">
            <a:avLst/>
          </a:prstGeom>
        </p:spPr>
      </p:pic>
    </p:spTree>
    <p:extLst>
      <p:ext uri="{BB962C8B-B14F-4D97-AF65-F5344CB8AC3E}">
        <p14:creationId xmlns:p14="http://schemas.microsoft.com/office/powerpoint/2010/main" val="10708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Only Look Once (YOLO)</a:t>
            </a:r>
            <a:endParaRPr dirty="0"/>
          </a:p>
        </p:txBody>
      </p:sp>
      <p:pic>
        <p:nvPicPr>
          <p:cNvPr id="2" name="Recorded Sound">
            <a:hlinkClick r:id="" action="ppaction://media"/>
            <a:extLst>
              <a:ext uri="{FF2B5EF4-FFF2-40B4-BE49-F238E27FC236}">
                <a16:creationId xmlns:a16="http://schemas.microsoft.com/office/drawing/2014/main" id="{B382783A-5C92-E74E-9AD6-CDC411CA26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90425" y="3976221"/>
            <a:ext cx="812800" cy="812800"/>
          </a:xfrm>
          <a:prstGeom prst="rect">
            <a:avLst/>
          </a:prstGeom>
        </p:spPr>
      </p:pic>
    </p:spTree>
    <p:extLst>
      <p:ext uri="{BB962C8B-B14F-4D97-AF65-F5344CB8AC3E}">
        <p14:creationId xmlns:p14="http://schemas.microsoft.com/office/powerpoint/2010/main" val="3251998311"/>
      </p:ext>
    </p:extLst>
  </p:cSld>
  <p:clrMapOvr>
    <a:masterClrMapping/>
  </p:clrMapOvr>
  <mc:AlternateContent xmlns:mc="http://schemas.openxmlformats.org/markup-compatibility/2006" xmlns:p14="http://schemas.microsoft.com/office/powerpoint/2010/main">
    <mc:Choice Requires="p14">
      <p:transition spd="slow" p14:dur="2000" advTm="1728"/>
    </mc:Choice>
    <mc:Fallback xmlns="">
      <p:transition spd="slow" advTm="1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YOLO - Input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3000"/>
              <a:buNone/>
            </a:pPr>
            <a:endParaRPr dirty="0"/>
          </a:p>
        </p:txBody>
      </p:sp>
      <p:pic>
        <p:nvPicPr>
          <p:cNvPr id="155" name="Google Shape;155;p25"/>
          <p:cNvPicPr preferRelativeResize="0"/>
          <p:nvPr/>
        </p:nvPicPr>
        <p:blipFill rotWithShape="1">
          <a:blip r:embed="rId5">
            <a:alphaModFix/>
          </a:blip>
          <a:srcRect/>
          <a:stretch/>
        </p:blipFill>
        <p:spPr>
          <a:xfrm>
            <a:off x="2632050" y="1423750"/>
            <a:ext cx="3160950" cy="3160950"/>
          </a:xfrm>
          <a:prstGeom prst="rect">
            <a:avLst/>
          </a:prstGeom>
          <a:noFill/>
          <a:ln>
            <a:noFill/>
          </a:ln>
        </p:spPr>
      </p:pic>
      <p:sp>
        <p:nvSpPr>
          <p:cNvPr id="156" name="Google Shape;156;p25"/>
          <p:cNvSpPr txBox="1">
            <a:spLocks noGrp="1"/>
          </p:cNvSpPr>
          <p:nvPr>
            <p:ph type="body" idx="1"/>
          </p:nvPr>
        </p:nvSpPr>
        <p:spPr>
          <a:xfrm>
            <a:off x="99150" y="1423750"/>
            <a:ext cx="2532900" cy="9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Input Image</a:t>
            </a:r>
            <a:endParaRPr/>
          </a:p>
        </p:txBody>
      </p:sp>
      <p:pic>
        <p:nvPicPr>
          <p:cNvPr id="2" name="Recorded Sound">
            <a:hlinkClick r:id="" action="ppaction://media"/>
            <a:extLst>
              <a:ext uri="{FF2B5EF4-FFF2-40B4-BE49-F238E27FC236}">
                <a16:creationId xmlns:a16="http://schemas.microsoft.com/office/drawing/2014/main" id="{B808B56A-4304-884E-956A-A0F81A667A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13100" y="3816382"/>
            <a:ext cx="812800" cy="812800"/>
          </a:xfrm>
          <a:prstGeom prst="rect">
            <a:avLst/>
          </a:prstGeom>
        </p:spPr>
      </p:pic>
    </p:spTree>
    <p:extLst>
      <p:ext uri="{BB962C8B-B14F-4D97-AF65-F5344CB8AC3E}">
        <p14:creationId xmlns:p14="http://schemas.microsoft.com/office/powerpoint/2010/main" val="104350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Step 1: Create a Grid</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3000"/>
              <a:buNone/>
            </a:pPr>
            <a:endParaRPr dirty="0"/>
          </a:p>
        </p:txBody>
      </p:sp>
      <p:pic>
        <p:nvPicPr>
          <p:cNvPr id="163" name="Google Shape;163;p26"/>
          <p:cNvPicPr preferRelativeResize="0"/>
          <p:nvPr/>
        </p:nvPicPr>
        <p:blipFill rotWithShape="1">
          <a:blip r:embed="rId5">
            <a:alphaModFix/>
          </a:blip>
          <a:srcRect/>
          <a:stretch/>
        </p:blipFill>
        <p:spPr>
          <a:xfrm>
            <a:off x="714376" y="2026425"/>
            <a:ext cx="2571750" cy="2571750"/>
          </a:xfrm>
          <a:prstGeom prst="rect">
            <a:avLst/>
          </a:prstGeom>
          <a:noFill/>
          <a:ln>
            <a:noFill/>
          </a:ln>
        </p:spPr>
      </p:pic>
      <p:pic>
        <p:nvPicPr>
          <p:cNvPr id="164" name="Google Shape;164;p26"/>
          <p:cNvPicPr preferRelativeResize="0"/>
          <p:nvPr/>
        </p:nvPicPr>
        <p:blipFill rotWithShape="1">
          <a:blip r:embed="rId6">
            <a:alphaModFix/>
          </a:blip>
          <a:srcRect/>
          <a:stretch/>
        </p:blipFill>
        <p:spPr>
          <a:xfrm>
            <a:off x="4572000" y="2029787"/>
            <a:ext cx="2571749" cy="2568388"/>
          </a:xfrm>
          <a:prstGeom prst="rect">
            <a:avLst/>
          </a:prstGeom>
          <a:noFill/>
          <a:ln>
            <a:noFill/>
          </a:ln>
        </p:spPr>
      </p:pic>
      <p:sp>
        <p:nvSpPr>
          <p:cNvPr id="166" name="Google Shape;166;p26"/>
          <p:cNvSpPr txBox="1">
            <a:spLocks noGrp="1"/>
          </p:cNvSpPr>
          <p:nvPr>
            <p:ph type="body" idx="1"/>
          </p:nvPr>
        </p:nvSpPr>
        <p:spPr>
          <a:xfrm>
            <a:off x="5143500" y="1064175"/>
            <a:ext cx="2532900" cy="95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100"/>
              <a:buFont typeface="Arial"/>
              <a:buNone/>
            </a:pPr>
            <a:endParaRPr dirty="0"/>
          </a:p>
          <a:p>
            <a:pPr marL="0" marR="0" lvl="0" indent="0" algn="l" rtl="0">
              <a:lnSpc>
                <a:spcPct val="100000"/>
              </a:lnSpc>
              <a:spcBef>
                <a:spcPts val="0"/>
              </a:spcBef>
              <a:spcAft>
                <a:spcPts val="0"/>
              </a:spcAft>
              <a:buNone/>
            </a:pPr>
            <a:endParaRPr dirty="0"/>
          </a:p>
        </p:txBody>
      </p:sp>
      <p:sp>
        <p:nvSpPr>
          <p:cNvPr id="167" name="Google Shape;167;p26"/>
          <p:cNvSpPr txBox="1">
            <a:spLocks noGrp="1"/>
          </p:cNvSpPr>
          <p:nvPr>
            <p:ph type="body" idx="1"/>
          </p:nvPr>
        </p:nvSpPr>
        <p:spPr>
          <a:xfrm>
            <a:off x="4572000" y="1064175"/>
            <a:ext cx="2532900" cy="952200"/>
          </a:xfrm>
          <a:prstGeom prst="rect">
            <a:avLst/>
          </a:prstGeom>
          <a:noFill/>
          <a:ln>
            <a:noFill/>
          </a:ln>
        </p:spPr>
        <p:txBody>
          <a:bodyPr spcFirstLastPara="1" wrap="square" lIns="91425" tIns="91425" rIns="91425" bIns="91425" anchor="t" anchorCtr="0">
            <a:noAutofit/>
          </a:bodyPr>
          <a:lstStyle/>
          <a:p>
            <a:pPr marL="0" lvl="0" indent="0">
              <a:lnSpc>
                <a:spcPct val="100000"/>
              </a:lnSpc>
              <a:buNone/>
            </a:pPr>
            <a:r>
              <a:rPr lang="en-US" dirty="0"/>
              <a:t>Split the image into a grid</a:t>
            </a:r>
            <a:endParaRPr dirty="0"/>
          </a:p>
        </p:txBody>
      </p:sp>
      <p:sp>
        <p:nvSpPr>
          <p:cNvPr id="168" name="Google Shape;168;p26"/>
          <p:cNvSpPr txBox="1">
            <a:spLocks noGrp="1"/>
          </p:cNvSpPr>
          <p:nvPr>
            <p:ph type="body" idx="1"/>
          </p:nvPr>
        </p:nvSpPr>
        <p:spPr>
          <a:xfrm>
            <a:off x="696826" y="1064175"/>
            <a:ext cx="2532900" cy="95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t>Input Image</a:t>
            </a:r>
            <a:endParaRPr dirty="0"/>
          </a:p>
        </p:txBody>
      </p:sp>
      <p:pic>
        <p:nvPicPr>
          <p:cNvPr id="3" name="Recorded Sound">
            <a:hlinkClick r:id="" action="ppaction://media"/>
            <a:extLst>
              <a:ext uri="{FF2B5EF4-FFF2-40B4-BE49-F238E27FC236}">
                <a16:creationId xmlns:a16="http://schemas.microsoft.com/office/drawing/2014/main" id="{069ECB37-ACA7-4D45-8ABB-99E7918FB6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76400" y="3672925"/>
            <a:ext cx="812800" cy="812800"/>
          </a:xfrm>
          <a:prstGeom prst="rect">
            <a:avLst/>
          </a:prstGeom>
        </p:spPr>
      </p:pic>
    </p:spTree>
    <p:extLst>
      <p:ext uri="{BB962C8B-B14F-4D97-AF65-F5344CB8AC3E}">
        <p14:creationId xmlns:p14="http://schemas.microsoft.com/office/powerpoint/2010/main" val="32758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Step 2: a) Localize Objects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3000"/>
              <a:buNone/>
            </a:pPr>
            <a:endParaRPr dirty="0"/>
          </a:p>
        </p:txBody>
      </p:sp>
      <p:pic>
        <p:nvPicPr>
          <p:cNvPr id="163" name="Google Shape;163;p26"/>
          <p:cNvPicPr preferRelativeResize="0"/>
          <p:nvPr/>
        </p:nvPicPr>
        <p:blipFill rotWithShape="1">
          <a:blip r:embed="rId5">
            <a:alphaModFix/>
          </a:blip>
          <a:srcRect/>
          <a:stretch/>
        </p:blipFill>
        <p:spPr>
          <a:xfrm>
            <a:off x="0" y="2026425"/>
            <a:ext cx="2571750" cy="2571750"/>
          </a:xfrm>
          <a:prstGeom prst="rect">
            <a:avLst/>
          </a:prstGeom>
          <a:noFill/>
          <a:ln>
            <a:noFill/>
          </a:ln>
        </p:spPr>
      </p:pic>
      <p:pic>
        <p:nvPicPr>
          <p:cNvPr id="164" name="Google Shape;164;p26"/>
          <p:cNvPicPr preferRelativeResize="0"/>
          <p:nvPr/>
        </p:nvPicPr>
        <p:blipFill rotWithShape="1">
          <a:blip r:embed="rId6">
            <a:alphaModFix/>
          </a:blip>
          <a:srcRect/>
          <a:stretch/>
        </p:blipFill>
        <p:spPr>
          <a:xfrm>
            <a:off x="2571751" y="2029789"/>
            <a:ext cx="2571749" cy="2568388"/>
          </a:xfrm>
          <a:prstGeom prst="rect">
            <a:avLst/>
          </a:prstGeom>
          <a:noFill/>
          <a:ln>
            <a:noFill/>
          </a:ln>
        </p:spPr>
      </p:pic>
      <p:pic>
        <p:nvPicPr>
          <p:cNvPr id="165" name="Google Shape;165;p26"/>
          <p:cNvPicPr preferRelativeResize="0"/>
          <p:nvPr/>
        </p:nvPicPr>
        <p:blipFill rotWithShape="1">
          <a:blip r:embed="rId7">
            <a:alphaModFix/>
          </a:blip>
          <a:srcRect/>
          <a:stretch/>
        </p:blipFill>
        <p:spPr>
          <a:xfrm>
            <a:off x="5143500" y="2026427"/>
            <a:ext cx="2571750" cy="2571750"/>
          </a:xfrm>
          <a:prstGeom prst="rect">
            <a:avLst/>
          </a:prstGeom>
          <a:noFill/>
          <a:ln>
            <a:noFill/>
          </a:ln>
        </p:spPr>
      </p:pic>
      <p:sp>
        <p:nvSpPr>
          <p:cNvPr id="166" name="Google Shape;166;p26"/>
          <p:cNvSpPr txBox="1">
            <a:spLocks noGrp="1"/>
          </p:cNvSpPr>
          <p:nvPr>
            <p:ph type="body" idx="1"/>
          </p:nvPr>
        </p:nvSpPr>
        <p:spPr>
          <a:xfrm>
            <a:off x="5143500" y="1064175"/>
            <a:ext cx="2532900" cy="95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
              <a:t>Each cell predicts boxes and confidences: P(Object)</a:t>
            </a:r>
            <a:endParaRPr/>
          </a:p>
          <a:p>
            <a:pPr marL="0" marR="0" lvl="0" indent="0" algn="l" rtl="0">
              <a:lnSpc>
                <a:spcPct val="100000"/>
              </a:lnSpc>
              <a:spcBef>
                <a:spcPts val="0"/>
              </a:spcBef>
              <a:spcAft>
                <a:spcPts val="0"/>
              </a:spcAft>
              <a:buClr>
                <a:schemeClr val="dk2"/>
              </a:buClr>
              <a:buSzPts val="1100"/>
              <a:buFont typeface="Arial"/>
              <a:buNone/>
            </a:pPr>
            <a:endParaRPr/>
          </a:p>
          <a:p>
            <a:pPr marL="0" marR="0" lvl="0" indent="0" algn="l" rtl="0">
              <a:lnSpc>
                <a:spcPct val="100000"/>
              </a:lnSpc>
              <a:spcBef>
                <a:spcPts val="0"/>
              </a:spcBef>
              <a:spcAft>
                <a:spcPts val="0"/>
              </a:spcAft>
              <a:buNone/>
            </a:pPr>
            <a:endParaRPr/>
          </a:p>
        </p:txBody>
      </p:sp>
      <p:sp>
        <p:nvSpPr>
          <p:cNvPr id="167" name="Google Shape;167;p26"/>
          <p:cNvSpPr txBox="1">
            <a:spLocks noGrp="1"/>
          </p:cNvSpPr>
          <p:nvPr>
            <p:ph type="body" idx="1"/>
          </p:nvPr>
        </p:nvSpPr>
        <p:spPr>
          <a:xfrm>
            <a:off x="2591175" y="1064175"/>
            <a:ext cx="2532900" cy="952200"/>
          </a:xfrm>
          <a:prstGeom prst="rect">
            <a:avLst/>
          </a:prstGeom>
          <a:noFill/>
          <a:ln>
            <a:noFill/>
          </a:ln>
        </p:spPr>
        <p:txBody>
          <a:bodyPr spcFirstLastPara="1" wrap="square" lIns="91425" tIns="91425" rIns="91425" bIns="91425" anchor="t" anchorCtr="0">
            <a:noAutofit/>
          </a:bodyPr>
          <a:lstStyle/>
          <a:p>
            <a:pPr marL="0" lvl="0" indent="0">
              <a:lnSpc>
                <a:spcPct val="100000"/>
              </a:lnSpc>
              <a:buNone/>
            </a:pPr>
            <a:r>
              <a:rPr lang="en-US" dirty="0"/>
              <a:t>Split the image into a grid</a:t>
            </a:r>
            <a:endParaRPr dirty="0"/>
          </a:p>
        </p:txBody>
      </p:sp>
      <p:sp>
        <p:nvSpPr>
          <p:cNvPr id="168" name="Google Shape;168;p26"/>
          <p:cNvSpPr txBox="1">
            <a:spLocks noGrp="1"/>
          </p:cNvSpPr>
          <p:nvPr>
            <p:ph type="body" idx="1"/>
          </p:nvPr>
        </p:nvSpPr>
        <p:spPr>
          <a:xfrm>
            <a:off x="19425" y="1064175"/>
            <a:ext cx="2532900" cy="95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t>Input Image</a:t>
            </a:r>
            <a:endParaRPr dirty="0"/>
          </a:p>
        </p:txBody>
      </p:sp>
      <p:pic>
        <p:nvPicPr>
          <p:cNvPr id="3" name="Recorded Sound">
            <a:hlinkClick r:id="" action="ppaction://media"/>
            <a:extLst>
              <a:ext uri="{FF2B5EF4-FFF2-40B4-BE49-F238E27FC236}">
                <a16:creationId xmlns:a16="http://schemas.microsoft.com/office/drawing/2014/main" id="{0EA6BD88-46C8-0549-B7C4-E61D2A48894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715249" y="3839132"/>
            <a:ext cx="812800" cy="812800"/>
          </a:xfrm>
          <a:prstGeom prst="rect">
            <a:avLst/>
          </a:prstGeom>
        </p:spPr>
      </p:pic>
    </p:spTree>
    <p:extLst>
      <p:ext uri="{BB962C8B-B14F-4D97-AF65-F5344CB8AC3E}">
        <p14:creationId xmlns:p14="http://schemas.microsoft.com/office/powerpoint/2010/main" val="28026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pic>
        <p:nvPicPr>
          <p:cNvPr id="3" name="Recorded Sound">
            <a:hlinkClick r:id="" action="ppaction://media"/>
            <a:extLst>
              <a:ext uri="{FF2B5EF4-FFF2-40B4-BE49-F238E27FC236}">
                <a16:creationId xmlns:a16="http://schemas.microsoft.com/office/drawing/2014/main" id="{BFDB1280-7BA5-5E47-881C-4B0540D232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88960" y="43307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75"/>
    </mc:Choice>
    <mc:Fallback xmlns="">
      <p:transition spd="slow" advTm="1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Step 2: b) Predict Objects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3000"/>
              <a:buNone/>
            </a:pPr>
            <a:endParaRPr dirty="0"/>
          </a:p>
        </p:txBody>
      </p:sp>
      <p:sp>
        <p:nvSpPr>
          <p:cNvPr id="174" name="Google Shape;174;p27"/>
          <p:cNvSpPr txBox="1">
            <a:spLocks noGrp="1"/>
          </p:cNvSpPr>
          <p:nvPr>
            <p:ph type="body" idx="1"/>
          </p:nvPr>
        </p:nvSpPr>
        <p:spPr>
          <a:xfrm>
            <a:off x="5143500" y="1064175"/>
            <a:ext cx="2532900" cy="95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
              <a:t>Each cell also predicts a class probability.</a:t>
            </a:r>
            <a:endParaRPr/>
          </a:p>
          <a:p>
            <a:pPr marL="0" marR="0" lvl="0" indent="0" algn="l" rtl="0">
              <a:lnSpc>
                <a:spcPct val="100000"/>
              </a:lnSpc>
              <a:spcBef>
                <a:spcPts val="0"/>
              </a:spcBef>
              <a:spcAft>
                <a:spcPts val="0"/>
              </a:spcAft>
              <a:buClr>
                <a:schemeClr val="dk2"/>
              </a:buClr>
              <a:buSzPts val="1100"/>
              <a:buFont typeface="Arial"/>
              <a:buNone/>
            </a:pPr>
            <a:endParaRPr/>
          </a:p>
          <a:p>
            <a:pPr marL="0" marR="0" lvl="0" indent="0" algn="l" rtl="0">
              <a:lnSpc>
                <a:spcPct val="100000"/>
              </a:lnSpc>
              <a:spcBef>
                <a:spcPts val="0"/>
              </a:spcBef>
              <a:spcAft>
                <a:spcPts val="0"/>
              </a:spcAft>
              <a:buNone/>
            </a:pPr>
            <a:endParaRPr/>
          </a:p>
        </p:txBody>
      </p:sp>
      <p:pic>
        <p:nvPicPr>
          <p:cNvPr id="176" name="Google Shape;176;p27"/>
          <p:cNvPicPr preferRelativeResize="0"/>
          <p:nvPr/>
        </p:nvPicPr>
        <p:blipFill rotWithShape="1">
          <a:blip r:embed="rId5">
            <a:alphaModFix/>
          </a:blip>
          <a:srcRect/>
          <a:stretch/>
        </p:blipFill>
        <p:spPr>
          <a:xfrm>
            <a:off x="0" y="2014563"/>
            <a:ext cx="2571750" cy="2571750"/>
          </a:xfrm>
          <a:prstGeom prst="rect">
            <a:avLst/>
          </a:prstGeom>
          <a:noFill/>
          <a:ln>
            <a:noFill/>
          </a:ln>
        </p:spPr>
      </p:pic>
      <p:pic>
        <p:nvPicPr>
          <p:cNvPr id="177" name="Google Shape;177;p27"/>
          <p:cNvPicPr preferRelativeResize="0"/>
          <p:nvPr/>
        </p:nvPicPr>
        <p:blipFill rotWithShape="1">
          <a:blip r:embed="rId6">
            <a:alphaModFix/>
          </a:blip>
          <a:srcRect/>
          <a:stretch/>
        </p:blipFill>
        <p:spPr>
          <a:xfrm>
            <a:off x="2571751" y="2016239"/>
            <a:ext cx="2571749" cy="2568388"/>
          </a:xfrm>
          <a:prstGeom prst="rect">
            <a:avLst/>
          </a:prstGeom>
          <a:noFill/>
          <a:ln>
            <a:noFill/>
          </a:ln>
        </p:spPr>
      </p:pic>
      <p:pic>
        <p:nvPicPr>
          <p:cNvPr id="178" name="Google Shape;178;p27"/>
          <p:cNvPicPr preferRelativeResize="0"/>
          <p:nvPr/>
        </p:nvPicPr>
        <p:blipFill rotWithShape="1">
          <a:blip r:embed="rId7">
            <a:alphaModFix/>
          </a:blip>
          <a:srcRect/>
          <a:stretch/>
        </p:blipFill>
        <p:spPr>
          <a:xfrm>
            <a:off x="5143499" y="2016297"/>
            <a:ext cx="2571749" cy="2568403"/>
          </a:xfrm>
          <a:prstGeom prst="rect">
            <a:avLst/>
          </a:prstGeom>
          <a:noFill/>
          <a:ln>
            <a:noFill/>
          </a:ln>
        </p:spPr>
      </p:pic>
      <p:sp>
        <p:nvSpPr>
          <p:cNvPr id="179" name="Google Shape;179;p27"/>
          <p:cNvSpPr txBox="1">
            <a:spLocks noGrp="1"/>
          </p:cNvSpPr>
          <p:nvPr>
            <p:ph type="body" idx="1"/>
          </p:nvPr>
        </p:nvSpPr>
        <p:spPr>
          <a:xfrm>
            <a:off x="2591175" y="1064175"/>
            <a:ext cx="2532900" cy="952200"/>
          </a:xfrm>
          <a:prstGeom prst="rect">
            <a:avLst/>
          </a:prstGeom>
          <a:noFill/>
          <a:ln>
            <a:noFill/>
          </a:ln>
        </p:spPr>
        <p:txBody>
          <a:bodyPr spcFirstLastPara="1" wrap="square" lIns="91425" tIns="91425" rIns="91425" bIns="91425" anchor="t" anchorCtr="0">
            <a:noAutofit/>
          </a:bodyPr>
          <a:lstStyle/>
          <a:p>
            <a:pPr marL="0" lvl="0" indent="0">
              <a:lnSpc>
                <a:spcPct val="100000"/>
              </a:lnSpc>
              <a:buNone/>
            </a:pPr>
            <a:r>
              <a:rPr lang="en-US" dirty="0"/>
              <a:t>Split the image into a grid</a:t>
            </a:r>
            <a:endParaRPr dirty="0"/>
          </a:p>
        </p:txBody>
      </p:sp>
      <p:sp>
        <p:nvSpPr>
          <p:cNvPr id="180" name="Google Shape;180;p27"/>
          <p:cNvSpPr txBox="1">
            <a:spLocks noGrp="1"/>
          </p:cNvSpPr>
          <p:nvPr>
            <p:ph type="body" idx="1"/>
          </p:nvPr>
        </p:nvSpPr>
        <p:spPr>
          <a:xfrm>
            <a:off x="19425" y="1064175"/>
            <a:ext cx="2532900" cy="95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t>Input Image</a:t>
            </a:r>
            <a:endParaRPr dirty="0"/>
          </a:p>
        </p:txBody>
      </p:sp>
      <p:sp>
        <p:nvSpPr>
          <p:cNvPr id="181" name="Google Shape;181;p27"/>
          <p:cNvSpPr txBox="1"/>
          <p:nvPr/>
        </p:nvSpPr>
        <p:spPr>
          <a:xfrm>
            <a:off x="7695750" y="2014575"/>
            <a:ext cx="1467600" cy="572700"/>
          </a:xfrm>
          <a:prstGeom prst="rect">
            <a:avLst/>
          </a:prstGeom>
          <a:solidFill>
            <a:srgbClr val="0000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FF9900"/>
                </a:solidFill>
                <a:latin typeface="Ubuntu"/>
                <a:ea typeface="Ubuntu"/>
                <a:cs typeface="Ubuntu"/>
                <a:sym typeface="Ubuntu"/>
              </a:rPr>
              <a:t>Car</a:t>
            </a:r>
            <a:endParaRPr sz="3000" b="0" i="0" u="none" strike="noStrike" cap="none">
              <a:solidFill>
                <a:srgbClr val="FF9900"/>
              </a:solidFill>
              <a:latin typeface="Ubuntu"/>
              <a:ea typeface="Ubuntu"/>
              <a:cs typeface="Ubuntu"/>
              <a:sym typeface="Ubuntu"/>
            </a:endParaRPr>
          </a:p>
        </p:txBody>
      </p:sp>
      <p:sp>
        <p:nvSpPr>
          <p:cNvPr id="182" name="Google Shape;182;p27"/>
          <p:cNvSpPr txBox="1"/>
          <p:nvPr/>
        </p:nvSpPr>
        <p:spPr>
          <a:xfrm>
            <a:off x="7676250" y="2547475"/>
            <a:ext cx="1487100" cy="701100"/>
          </a:xfrm>
          <a:prstGeom prst="rect">
            <a:avLst/>
          </a:prstGeom>
          <a:solidFill>
            <a:srgbClr val="0000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a:solidFill>
                  <a:srgbClr val="FF00FF"/>
                </a:solidFill>
                <a:latin typeface="Ubuntu"/>
                <a:ea typeface="Ubuntu"/>
                <a:cs typeface="Ubuntu"/>
                <a:sym typeface="Ubuntu"/>
              </a:rPr>
              <a:t>Bicycle</a:t>
            </a:r>
            <a:endParaRPr sz="3000" b="0" i="0" u="none" strike="noStrike" cap="none">
              <a:solidFill>
                <a:srgbClr val="FF00FF"/>
              </a:solidFill>
              <a:latin typeface="Ubuntu"/>
              <a:ea typeface="Ubuntu"/>
              <a:cs typeface="Ubuntu"/>
              <a:sym typeface="Ubuntu"/>
            </a:endParaRPr>
          </a:p>
        </p:txBody>
      </p:sp>
      <p:sp>
        <p:nvSpPr>
          <p:cNvPr id="183" name="Google Shape;183;p27"/>
          <p:cNvSpPr txBox="1"/>
          <p:nvPr/>
        </p:nvSpPr>
        <p:spPr>
          <a:xfrm>
            <a:off x="7695750" y="3235438"/>
            <a:ext cx="1467600" cy="701100"/>
          </a:xfrm>
          <a:prstGeom prst="rect">
            <a:avLst/>
          </a:prstGeom>
          <a:solidFill>
            <a:srgbClr val="0000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a:solidFill>
                  <a:srgbClr val="00FF00"/>
                </a:solidFill>
                <a:latin typeface="Ubuntu"/>
                <a:ea typeface="Ubuntu"/>
                <a:cs typeface="Ubuntu"/>
                <a:sym typeface="Ubuntu"/>
              </a:rPr>
              <a:t>Dog</a:t>
            </a:r>
            <a:endParaRPr sz="3000" b="0" i="0" u="none" strike="noStrike" cap="none">
              <a:solidFill>
                <a:srgbClr val="00FF00"/>
              </a:solidFill>
              <a:latin typeface="Ubuntu"/>
              <a:ea typeface="Ubuntu"/>
              <a:cs typeface="Ubuntu"/>
              <a:sym typeface="Ubuntu"/>
            </a:endParaRPr>
          </a:p>
        </p:txBody>
      </p:sp>
      <p:sp>
        <p:nvSpPr>
          <p:cNvPr id="184" name="Google Shape;184;p27"/>
          <p:cNvSpPr txBox="1"/>
          <p:nvPr/>
        </p:nvSpPr>
        <p:spPr>
          <a:xfrm>
            <a:off x="7676250" y="3870850"/>
            <a:ext cx="1487100" cy="715500"/>
          </a:xfrm>
          <a:prstGeom prst="rect">
            <a:avLst/>
          </a:prstGeom>
          <a:solidFill>
            <a:srgbClr val="0000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a:solidFill>
                  <a:srgbClr val="00FFFF"/>
                </a:solidFill>
                <a:latin typeface="Ubuntu"/>
                <a:ea typeface="Ubuntu"/>
                <a:cs typeface="Ubuntu"/>
                <a:sym typeface="Ubuntu"/>
              </a:rPr>
              <a:t>Table</a:t>
            </a:r>
            <a:endParaRPr sz="3000" b="0" i="0" u="none" strike="noStrike" cap="none">
              <a:solidFill>
                <a:srgbClr val="00FFFF"/>
              </a:solidFill>
              <a:latin typeface="Ubuntu"/>
              <a:ea typeface="Ubuntu"/>
              <a:cs typeface="Ubuntu"/>
              <a:sym typeface="Ubuntu"/>
            </a:endParaRPr>
          </a:p>
        </p:txBody>
      </p:sp>
      <p:pic>
        <p:nvPicPr>
          <p:cNvPr id="2" name="Recorded Sound">
            <a:hlinkClick r:id="" action="ppaction://media"/>
            <a:extLst>
              <a:ext uri="{FF2B5EF4-FFF2-40B4-BE49-F238E27FC236}">
                <a16:creationId xmlns:a16="http://schemas.microsoft.com/office/drawing/2014/main" id="{8F3D217A-2336-7342-AEBC-853DC4B5F40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607000" y="3779675"/>
            <a:ext cx="812800" cy="812800"/>
          </a:xfrm>
          <a:prstGeom prst="rect">
            <a:avLst/>
          </a:prstGeom>
        </p:spPr>
      </p:pic>
    </p:spTree>
    <p:extLst>
      <p:ext uri="{BB962C8B-B14F-4D97-AF65-F5344CB8AC3E}">
        <p14:creationId xmlns:p14="http://schemas.microsoft.com/office/powerpoint/2010/main" val="74088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878541" y="575950"/>
            <a:ext cx="7843309"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Step 3: Map Localization with Prediction</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3000"/>
              <a:buNone/>
            </a:pPr>
            <a:endParaRPr dirty="0"/>
          </a:p>
        </p:txBody>
      </p:sp>
      <p:pic>
        <p:nvPicPr>
          <p:cNvPr id="191" name="Google Shape;191;p28"/>
          <p:cNvPicPr preferRelativeResize="0"/>
          <p:nvPr/>
        </p:nvPicPr>
        <p:blipFill rotWithShape="1">
          <a:blip r:embed="rId5">
            <a:alphaModFix/>
          </a:blip>
          <a:srcRect/>
          <a:stretch/>
        </p:blipFill>
        <p:spPr>
          <a:xfrm>
            <a:off x="1567875" y="1136650"/>
            <a:ext cx="5883324" cy="3518450"/>
          </a:xfrm>
          <a:prstGeom prst="rect">
            <a:avLst/>
          </a:prstGeom>
          <a:noFill/>
          <a:ln>
            <a:noFill/>
          </a:ln>
        </p:spPr>
      </p:pic>
      <p:pic>
        <p:nvPicPr>
          <p:cNvPr id="4" name="Recorded Sound">
            <a:hlinkClick r:id="" action="ppaction://media"/>
            <a:extLst>
              <a:ext uri="{FF2B5EF4-FFF2-40B4-BE49-F238E27FC236}">
                <a16:creationId xmlns:a16="http://schemas.microsoft.com/office/drawing/2014/main" id="{5EBF1BED-B69A-2F49-8BE3-739EEE614B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80124" y="3842300"/>
            <a:ext cx="812800" cy="812800"/>
          </a:xfrm>
          <a:prstGeom prst="rect">
            <a:avLst/>
          </a:prstGeom>
        </p:spPr>
      </p:pic>
    </p:spTree>
    <p:extLst>
      <p:ext uri="{BB962C8B-B14F-4D97-AF65-F5344CB8AC3E}">
        <p14:creationId xmlns:p14="http://schemas.microsoft.com/office/powerpoint/2010/main" val="401368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YOLO - Output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3000"/>
              <a:buNone/>
            </a:pPr>
            <a:endParaRPr dirty="0"/>
          </a:p>
        </p:txBody>
      </p:sp>
      <p:pic>
        <p:nvPicPr>
          <p:cNvPr id="198" name="Google Shape;198;p29"/>
          <p:cNvPicPr preferRelativeResize="0"/>
          <p:nvPr/>
        </p:nvPicPr>
        <p:blipFill rotWithShape="1">
          <a:blip r:embed="rId5">
            <a:alphaModFix/>
          </a:blip>
          <a:srcRect/>
          <a:stretch/>
        </p:blipFill>
        <p:spPr>
          <a:xfrm>
            <a:off x="2532900" y="1423751"/>
            <a:ext cx="3160950" cy="3160950"/>
          </a:xfrm>
          <a:prstGeom prst="rect">
            <a:avLst/>
          </a:prstGeom>
          <a:noFill/>
          <a:ln>
            <a:noFill/>
          </a:ln>
        </p:spPr>
      </p:pic>
      <p:sp>
        <p:nvSpPr>
          <p:cNvPr id="199" name="Google Shape;199;p29"/>
          <p:cNvSpPr txBox="1">
            <a:spLocks noGrp="1"/>
          </p:cNvSpPr>
          <p:nvPr>
            <p:ph type="body" idx="1"/>
          </p:nvPr>
        </p:nvSpPr>
        <p:spPr>
          <a:xfrm>
            <a:off x="0" y="1423750"/>
            <a:ext cx="2532900" cy="9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Output Image</a:t>
            </a:r>
            <a:endParaRPr/>
          </a:p>
        </p:txBody>
      </p:sp>
      <p:pic>
        <p:nvPicPr>
          <p:cNvPr id="2" name="Recorded Sound">
            <a:hlinkClick r:id="" action="ppaction://media"/>
            <a:extLst>
              <a:ext uri="{FF2B5EF4-FFF2-40B4-BE49-F238E27FC236}">
                <a16:creationId xmlns:a16="http://schemas.microsoft.com/office/drawing/2014/main" id="{0E8E7459-C980-5043-BD29-35351B2A67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09050" y="3869392"/>
            <a:ext cx="812800" cy="812800"/>
          </a:xfrm>
          <a:prstGeom prst="rect">
            <a:avLst/>
          </a:prstGeom>
        </p:spPr>
      </p:pic>
    </p:spTree>
    <p:extLst>
      <p:ext uri="{BB962C8B-B14F-4D97-AF65-F5344CB8AC3E}">
        <p14:creationId xmlns:p14="http://schemas.microsoft.com/office/powerpoint/2010/main" val="51809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Goals</a:t>
            </a:r>
            <a:endParaRPr/>
          </a:p>
        </p:txBody>
      </p:sp>
      <p:pic>
        <p:nvPicPr>
          <p:cNvPr id="2" name="Audio 1">
            <a:hlinkClick r:id="" action="ppaction://media"/>
            <a:extLst>
              <a:ext uri="{FF2B5EF4-FFF2-40B4-BE49-F238E27FC236}">
                <a16:creationId xmlns:a16="http://schemas.microsoft.com/office/drawing/2014/main" id="{45099B30-8D7F-4B0A-ADED-AA133A60A4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94"/>
    </mc:Choice>
    <mc:Fallback xmlns="">
      <p:transition spd="slow" advTm="3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Gathering and Obfuscating Data</a:t>
            </a:r>
            <a:endParaRPr/>
          </a:p>
        </p:txBody>
      </p:sp>
      <p:sp>
        <p:nvSpPr>
          <p:cNvPr id="157" name="Google Shape;157;p32"/>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Develop program to detect pedestrians and remove data</a:t>
            </a:r>
            <a:endParaRPr/>
          </a:p>
          <a:p>
            <a:pPr marL="1371600" lvl="1" indent="-317500" algn="l" rtl="0">
              <a:spcBef>
                <a:spcPts val="0"/>
              </a:spcBef>
              <a:spcAft>
                <a:spcPts val="0"/>
              </a:spcAft>
              <a:buSzPts val="1400"/>
              <a:buChar char="○"/>
            </a:pPr>
            <a:r>
              <a:rPr lang="en"/>
              <a:t>Train the neural networks</a:t>
            </a:r>
            <a:endParaRPr/>
          </a:p>
          <a:p>
            <a:pPr marL="1371600" lvl="1" indent="-317500" algn="l" rtl="0">
              <a:spcBef>
                <a:spcPts val="0"/>
              </a:spcBef>
              <a:spcAft>
                <a:spcPts val="0"/>
              </a:spcAft>
              <a:buSzPts val="1400"/>
              <a:buChar char="○"/>
            </a:pPr>
            <a:r>
              <a:rPr lang="en"/>
              <a:t>Identify and categorize vehicles and pedestrians</a:t>
            </a:r>
            <a:endParaRPr/>
          </a:p>
          <a:p>
            <a:pPr marL="1371600" lvl="1" indent="-317500" algn="l" rtl="0">
              <a:spcBef>
                <a:spcPts val="0"/>
              </a:spcBef>
              <a:spcAft>
                <a:spcPts val="0"/>
              </a:spcAft>
              <a:buSzPts val="1400"/>
              <a:buChar char="○"/>
            </a:pPr>
            <a:r>
              <a:rPr lang="en"/>
              <a:t>Remove identifiable information</a:t>
            </a:r>
            <a:endParaRPr/>
          </a:p>
          <a:p>
            <a:pPr marL="1371600" lvl="1" indent="-317500" algn="l" rtl="0">
              <a:spcBef>
                <a:spcPts val="0"/>
              </a:spcBef>
              <a:spcAft>
                <a:spcPts val="0"/>
              </a:spcAft>
              <a:buSzPts val="1400"/>
              <a:buChar char="○"/>
            </a:pPr>
            <a:r>
              <a:rPr lang="en"/>
              <a:t>All at near real time</a:t>
            </a:r>
            <a:endParaRPr/>
          </a:p>
          <a:p>
            <a:pPr marL="457200" lvl="0" indent="-342900" algn="l" rtl="0">
              <a:spcBef>
                <a:spcPts val="0"/>
              </a:spcBef>
              <a:spcAft>
                <a:spcPts val="0"/>
              </a:spcAft>
              <a:buSzPts val="1800"/>
              <a:buChar char="●"/>
            </a:pPr>
            <a:r>
              <a:rPr lang="en"/>
              <a:t>Storing and accessing Data</a:t>
            </a:r>
            <a:endParaRPr/>
          </a:p>
          <a:p>
            <a:pPr marL="914400" lvl="1" indent="-317500" algn="l" rtl="0">
              <a:spcBef>
                <a:spcPts val="0"/>
              </a:spcBef>
              <a:spcAft>
                <a:spcPts val="0"/>
              </a:spcAft>
              <a:buSzPts val="1400"/>
              <a:buChar char="○"/>
            </a:pPr>
            <a:r>
              <a:rPr lang="en"/>
              <a:t>Create a database and interface</a:t>
            </a:r>
            <a:endParaRPr/>
          </a:p>
        </p:txBody>
      </p:sp>
      <p:pic>
        <p:nvPicPr>
          <p:cNvPr id="2" name="Audio 1">
            <a:hlinkClick r:id="" action="ppaction://media"/>
            <a:extLst>
              <a:ext uri="{FF2B5EF4-FFF2-40B4-BE49-F238E27FC236}">
                <a16:creationId xmlns:a16="http://schemas.microsoft.com/office/drawing/2014/main" id="{C42ABCC8-AC1B-4CC9-95EE-4B357D8EAB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501"/>
    </mc:Choice>
    <mc:Fallback xmlns="">
      <p:transition spd="slow" advTm="38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Paper</a:t>
            </a:r>
            <a:endParaRPr/>
          </a:p>
        </p:txBody>
      </p:sp>
      <p:sp>
        <p:nvSpPr>
          <p:cNvPr id="163" name="Google Shape;163;p33"/>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Research paper on pedestrian privacy and detection</a:t>
            </a:r>
            <a:endParaRPr/>
          </a:p>
          <a:p>
            <a:pPr marL="457200" lvl="0" indent="-342900" algn="l" rtl="0">
              <a:spcBef>
                <a:spcPts val="0"/>
              </a:spcBef>
              <a:spcAft>
                <a:spcPts val="0"/>
              </a:spcAft>
              <a:buSzPts val="1800"/>
              <a:buChar char="●"/>
            </a:pPr>
            <a:r>
              <a:rPr lang="en"/>
              <a:t>Investigate pedestrian privacy</a:t>
            </a:r>
            <a:endParaRPr/>
          </a:p>
          <a:p>
            <a:pPr marL="914400" lvl="1" indent="-317500" algn="l" rtl="0">
              <a:spcBef>
                <a:spcPts val="0"/>
              </a:spcBef>
              <a:spcAft>
                <a:spcPts val="0"/>
              </a:spcAft>
              <a:buSzPts val="1400"/>
              <a:buChar char="○"/>
            </a:pPr>
            <a:r>
              <a:rPr lang="en"/>
              <a:t>Determine the accepted form of privacy preservation</a:t>
            </a:r>
            <a:endParaRPr/>
          </a:p>
          <a:p>
            <a:pPr marL="457200" lvl="0" indent="-342900" algn="l" rtl="0">
              <a:spcBef>
                <a:spcPts val="0"/>
              </a:spcBef>
              <a:spcAft>
                <a:spcPts val="0"/>
              </a:spcAft>
              <a:buSzPts val="1800"/>
              <a:buChar char="●"/>
            </a:pPr>
            <a:r>
              <a:rPr lang="en"/>
              <a:t>Optimize the system</a:t>
            </a:r>
            <a:endParaRPr/>
          </a:p>
        </p:txBody>
      </p:sp>
      <p:pic>
        <p:nvPicPr>
          <p:cNvPr id="2" name="Audio 1">
            <a:hlinkClick r:id="" action="ppaction://media"/>
            <a:extLst>
              <a:ext uri="{FF2B5EF4-FFF2-40B4-BE49-F238E27FC236}">
                <a16:creationId xmlns:a16="http://schemas.microsoft.com/office/drawing/2014/main" id="{26533AFB-C9B4-4B9E-9ECD-500C583EC3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760"/>
    </mc:Choice>
    <mc:Fallback xmlns="">
      <p:transition spd="slow" advTm="5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Where we are</a:t>
            </a:r>
            <a:endParaRPr/>
          </a:p>
        </p:txBody>
      </p:sp>
      <p:pic>
        <p:nvPicPr>
          <p:cNvPr id="3" name="Recorded Sound">
            <a:hlinkClick r:id="" action="ppaction://media"/>
            <a:extLst>
              <a:ext uri="{FF2B5EF4-FFF2-40B4-BE49-F238E27FC236}">
                <a16:creationId xmlns:a16="http://schemas.microsoft.com/office/drawing/2014/main" id="{57611B0A-E95A-B044-8A8E-3A1EEC7154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90425" y="3976221"/>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51"/>
    </mc:Choice>
    <mc:Fallback xmlns="">
      <p:transition spd="slow" advTm="4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324" name="Google Shape;324;p56"/>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We have set up:</a:t>
            </a:r>
          </a:p>
          <a:p>
            <a:pPr lvl="1" indent="-342900">
              <a:spcBef>
                <a:spcPts val="0"/>
              </a:spcBef>
              <a:buSzPts val="1800"/>
              <a:buChar char="●"/>
            </a:pPr>
            <a:r>
              <a:rPr lang="en-US" dirty="0"/>
              <a:t>CARLA - a simulation tool that will be used for generating training datasets</a:t>
            </a:r>
          </a:p>
          <a:p>
            <a:pPr lvl="1" indent="-342900">
              <a:spcBef>
                <a:spcPts val="0"/>
              </a:spcBef>
              <a:buSzPts val="1800"/>
              <a:buFont typeface="Lato"/>
              <a:buChar char="●"/>
            </a:pPr>
            <a:r>
              <a:rPr lang="en-US" dirty="0"/>
              <a:t>MS COCO – a large labeled dataset that will be used for training the real-time object detection algorithm</a:t>
            </a:r>
          </a:p>
          <a:p>
            <a:pPr lvl="2" indent="-342900">
              <a:spcBef>
                <a:spcPts val="0"/>
              </a:spcBef>
              <a:buSzPts val="1800"/>
              <a:buFont typeface="Lato"/>
              <a:buChar char="●"/>
            </a:pPr>
            <a:r>
              <a:rPr lang="en-US" dirty="0"/>
              <a:t>200K images</a:t>
            </a:r>
          </a:p>
          <a:p>
            <a:pPr lvl="2" indent="-342900">
              <a:spcBef>
                <a:spcPts val="0"/>
              </a:spcBef>
              <a:buSzPts val="1800"/>
              <a:buFont typeface="Lato"/>
              <a:buChar char="●"/>
            </a:pPr>
            <a:r>
              <a:rPr lang="en-US" dirty="0"/>
              <a:t>80 Distinguished Categories</a:t>
            </a:r>
          </a:p>
          <a:p>
            <a:pPr lvl="2" indent="-342900">
              <a:spcBef>
                <a:spcPts val="0"/>
              </a:spcBef>
              <a:buSzPts val="1800"/>
              <a:buFont typeface="Lato"/>
              <a:buChar char="●"/>
            </a:pPr>
            <a:r>
              <a:rPr lang="en-US" dirty="0"/>
              <a:t>500K objects annotated</a:t>
            </a:r>
          </a:p>
          <a:p>
            <a:pPr lvl="1" indent="-342900">
              <a:spcBef>
                <a:spcPts val="0"/>
              </a:spcBef>
              <a:buSzPts val="1800"/>
              <a:buFont typeface="Lato"/>
              <a:buChar char="●"/>
            </a:pPr>
            <a:r>
              <a:rPr lang="en-US" dirty="0"/>
              <a:t>YOLO – a real-time object detection algorithm</a:t>
            </a:r>
          </a:p>
          <a:p>
            <a:pPr lvl="2" indent="-342900">
              <a:spcBef>
                <a:spcPts val="0"/>
              </a:spcBef>
              <a:buSzPts val="1800"/>
              <a:buFont typeface="Lato"/>
              <a:buChar char="●"/>
            </a:pPr>
            <a:r>
              <a:rPr lang="en-US" dirty="0" err="1"/>
              <a:t>PyTorch</a:t>
            </a:r>
            <a:endParaRPr lang="en-US" dirty="0"/>
          </a:p>
          <a:p>
            <a:pPr lvl="2" indent="-342900">
              <a:spcBef>
                <a:spcPts val="0"/>
              </a:spcBef>
              <a:buSzPts val="1800"/>
              <a:buFont typeface="Lato"/>
              <a:buChar char="●"/>
            </a:pPr>
            <a:r>
              <a:rPr lang="en-US" dirty="0"/>
              <a:t>Works on Images and Videos</a:t>
            </a:r>
          </a:p>
        </p:txBody>
      </p:sp>
      <p:pic>
        <p:nvPicPr>
          <p:cNvPr id="3" name="Recorded Sound">
            <a:hlinkClick r:id="" action="ppaction://media"/>
            <a:extLst>
              <a:ext uri="{FF2B5EF4-FFF2-40B4-BE49-F238E27FC236}">
                <a16:creationId xmlns:a16="http://schemas.microsoft.com/office/drawing/2014/main" id="{79C0230F-17CE-3E4B-AB68-7FBF1DFA33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33553" y="3785376"/>
            <a:ext cx="812800" cy="812800"/>
          </a:xfrm>
          <a:prstGeom prst="rect">
            <a:avLst/>
          </a:prstGeom>
        </p:spPr>
      </p:pic>
    </p:spTree>
    <p:extLst>
      <p:ext uri="{BB962C8B-B14F-4D97-AF65-F5344CB8AC3E}">
        <p14:creationId xmlns:p14="http://schemas.microsoft.com/office/powerpoint/2010/main" val="351523416"/>
      </p:ext>
    </p:extLst>
  </p:cSld>
  <p:clrMapOvr>
    <a:masterClrMapping/>
  </p:clrMapOvr>
  <mc:AlternateContent xmlns:mc="http://schemas.openxmlformats.org/markup-compatibility/2006" xmlns:p14="http://schemas.microsoft.com/office/powerpoint/2010/main">
    <mc:Choice Requires="p14">
      <p:transition spd="slow" p14:dur="2000" advTm="86607"/>
    </mc:Choice>
    <mc:Fallback xmlns="">
      <p:transition spd="slow" advTm="86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CARLA</a:t>
            </a:r>
            <a:endParaRPr/>
          </a:p>
        </p:txBody>
      </p:sp>
      <p:sp>
        <p:nvSpPr>
          <p:cNvPr id="324" name="Google Shape;324;p56"/>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What is CARLA?</a:t>
            </a:r>
            <a:endParaRPr/>
          </a:p>
          <a:p>
            <a:pPr marL="914400" lvl="1" indent="-317500" algn="l" rtl="0">
              <a:spcBef>
                <a:spcPts val="0"/>
              </a:spcBef>
              <a:spcAft>
                <a:spcPts val="0"/>
              </a:spcAft>
              <a:buSzPts val="1400"/>
              <a:buChar char="○"/>
            </a:pPr>
            <a:r>
              <a:rPr lang="en"/>
              <a:t>Dataset generation for autonomous driving</a:t>
            </a:r>
            <a:endParaRPr/>
          </a:p>
          <a:p>
            <a:pPr marL="914400" lvl="1" indent="-317500" algn="l" rtl="0">
              <a:spcBef>
                <a:spcPts val="0"/>
              </a:spcBef>
              <a:spcAft>
                <a:spcPts val="0"/>
              </a:spcAft>
              <a:buSzPts val="1400"/>
              <a:buChar char="○"/>
            </a:pPr>
            <a:r>
              <a:rPr lang="en"/>
              <a:t>Free segmenting and labeling</a:t>
            </a:r>
            <a:endParaRPr/>
          </a:p>
          <a:p>
            <a:pPr marL="914400" lvl="1" indent="-317500" algn="l" rtl="0">
              <a:spcBef>
                <a:spcPts val="0"/>
              </a:spcBef>
              <a:spcAft>
                <a:spcPts val="0"/>
              </a:spcAft>
              <a:buSzPts val="1400"/>
              <a:buChar char="○"/>
            </a:pPr>
            <a:r>
              <a:rPr lang="en"/>
              <a:t>Makes our job easier</a:t>
            </a:r>
            <a:endParaRPr/>
          </a:p>
          <a:p>
            <a:pPr marL="457200" lvl="0" indent="-342900" algn="l" rtl="0">
              <a:spcBef>
                <a:spcPts val="0"/>
              </a:spcBef>
              <a:spcAft>
                <a:spcPts val="0"/>
              </a:spcAft>
              <a:buSzPts val="1800"/>
              <a:buChar char="●"/>
            </a:pPr>
            <a:r>
              <a:rPr lang="en"/>
              <a:t>Fixing cameras</a:t>
            </a:r>
            <a:endParaRPr/>
          </a:p>
          <a:p>
            <a:pPr marL="457200" lvl="0" indent="-342900" algn="l" rtl="0">
              <a:spcBef>
                <a:spcPts val="0"/>
              </a:spcBef>
              <a:spcAft>
                <a:spcPts val="0"/>
              </a:spcAft>
              <a:buSzPts val="1800"/>
              <a:buChar char="●"/>
            </a:pPr>
            <a:r>
              <a:rPr lang="en"/>
              <a:t>Segmentation and labeling issues</a:t>
            </a:r>
            <a:endParaRPr/>
          </a:p>
          <a:p>
            <a:pPr marL="457200" lvl="0" indent="-342900" algn="l" rtl="0">
              <a:spcBef>
                <a:spcPts val="0"/>
              </a:spcBef>
              <a:spcAft>
                <a:spcPts val="0"/>
              </a:spcAft>
              <a:buSzPts val="1800"/>
              <a:buChar char="●"/>
            </a:pPr>
            <a:r>
              <a:rPr lang="en"/>
              <a:t>Pedestrian and vehicle pathing</a:t>
            </a:r>
            <a:endParaRPr/>
          </a:p>
        </p:txBody>
      </p:sp>
      <p:pic>
        <p:nvPicPr>
          <p:cNvPr id="2" name="Audio 1">
            <a:hlinkClick r:id="" action="ppaction://media"/>
            <a:extLst>
              <a:ext uri="{FF2B5EF4-FFF2-40B4-BE49-F238E27FC236}">
                <a16:creationId xmlns:a16="http://schemas.microsoft.com/office/drawing/2014/main" id="{C7336459-8EBB-44B8-A091-0AC8C2217A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612084643"/>
      </p:ext>
    </p:extLst>
  </p:cSld>
  <p:clrMapOvr>
    <a:masterClrMapping/>
  </p:clrMapOvr>
  <mc:AlternateContent xmlns:mc="http://schemas.openxmlformats.org/markup-compatibility/2006" xmlns:p14="http://schemas.microsoft.com/office/powerpoint/2010/main">
    <mc:Choice Requires="p14">
      <p:transition spd="slow" p14:dur="2000" advTm="86607"/>
    </mc:Choice>
    <mc:Fallback xmlns="">
      <p:transition spd="slow" advTm="86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YOLOv3 Test</a:t>
            </a:r>
            <a:endParaRPr dirty="0"/>
          </a:p>
        </p:txBody>
      </p:sp>
      <p:sp>
        <p:nvSpPr>
          <p:cNvPr id="324" name="Google Shape;324;p56"/>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US" dirty="0"/>
              <a:t>Test on two sources</a:t>
            </a:r>
          </a:p>
          <a:p>
            <a:pPr lvl="1" indent="-342900">
              <a:lnSpc>
                <a:spcPct val="200000"/>
              </a:lnSpc>
              <a:spcBef>
                <a:spcPts val="0"/>
              </a:spcBef>
              <a:buSzPts val="1800"/>
              <a:buChar char="●"/>
            </a:pPr>
            <a:r>
              <a:rPr lang="en-US" dirty="0"/>
              <a:t>Each source contains 16 images from surveillance cameras</a:t>
            </a:r>
          </a:p>
          <a:p>
            <a:pPr lvl="1" indent="-342900">
              <a:lnSpc>
                <a:spcPct val="200000"/>
              </a:lnSpc>
              <a:spcBef>
                <a:spcPts val="0"/>
              </a:spcBef>
              <a:buSzPts val="1800"/>
              <a:buChar char="●"/>
            </a:pPr>
            <a:r>
              <a:rPr lang="en-US" dirty="0"/>
              <a:t>Each image is updated every 30mins or so</a:t>
            </a:r>
          </a:p>
          <a:p>
            <a:pPr>
              <a:lnSpc>
                <a:spcPct val="200000"/>
              </a:lnSpc>
            </a:pPr>
            <a:r>
              <a:rPr lang="en-US" dirty="0"/>
              <a:t>We have collected and tested on 2,100 images</a:t>
            </a:r>
          </a:p>
          <a:p>
            <a:pPr lvl="1" indent="-342900">
              <a:spcBef>
                <a:spcPts val="0"/>
              </a:spcBef>
              <a:buSzPts val="1800"/>
              <a:buChar char="●"/>
            </a:pPr>
            <a:endParaRPr lang="en-US" dirty="0"/>
          </a:p>
        </p:txBody>
      </p:sp>
      <p:pic>
        <p:nvPicPr>
          <p:cNvPr id="3" name="Recorded Sound">
            <a:hlinkClick r:id="" action="ppaction://media"/>
            <a:extLst>
              <a:ext uri="{FF2B5EF4-FFF2-40B4-BE49-F238E27FC236}">
                <a16:creationId xmlns:a16="http://schemas.microsoft.com/office/drawing/2014/main" id="{4C7E324D-463C-8C4C-AC9C-80529A8051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43906" y="3785376"/>
            <a:ext cx="812800" cy="812800"/>
          </a:xfrm>
          <a:prstGeom prst="rect">
            <a:avLst/>
          </a:prstGeom>
        </p:spPr>
      </p:pic>
    </p:spTree>
    <p:extLst>
      <p:ext uri="{BB962C8B-B14F-4D97-AF65-F5344CB8AC3E}">
        <p14:creationId xmlns:p14="http://schemas.microsoft.com/office/powerpoint/2010/main" val="273670563"/>
      </p:ext>
    </p:extLst>
  </p:cSld>
  <p:clrMapOvr>
    <a:masterClrMapping/>
  </p:clrMapOvr>
  <mc:AlternateContent xmlns:mc="http://schemas.openxmlformats.org/markup-compatibility/2006" xmlns:p14="http://schemas.microsoft.com/office/powerpoint/2010/main">
    <mc:Choice Requires="p14">
      <p:transition spd="slow" p14:dur="2000" advTm="86607"/>
    </mc:Choice>
    <mc:Fallback xmlns="">
      <p:transition spd="slow" advTm="86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Pavement Prometheus</a:t>
            </a:r>
            <a:endParaRPr dirty="0"/>
          </a:p>
        </p:txBody>
      </p:sp>
      <p:sp>
        <p:nvSpPr>
          <p:cNvPr id="86" name="Google Shape;86;p15"/>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Miles Davies               - </a:t>
            </a:r>
            <a:r>
              <a:rPr lang="en" i="1"/>
              <a:t>Real-time Object Detection</a:t>
            </a:r>
            <a:endParaRPr i="1"/>
          </a:p>
          <a:p>
            <a:pPr marL="457200" lvl="0" indent="-342900" algn="l" rtl="0">
              <a:lnSpc>
                <a:spcPct val="200000"/>
              </a:lnSpc>
              <a:spcBef>
                <a:spcPts val="0"/>
              </a:spcBef>
              <a:spcAft>
                <a:spcPts val="0"/>
              </a:spcAft>
              <a:buSzPts val="1800"/>
              <a:buChar char="●"/>
            </a:pPr>
            <a:r>
              <a:rPr lang="en"/>
              <a:t>Stephanie Hughes   - </a:t>
            </a:r>
            <a:r>
              <a:rPr lang="en" i="1"/>
              <a:t>Face Detection</a:t>
            </a:r>
            <a:endParaRPr i="1"/>
          </a:p>
          <a:p>
            <a:pPr marL="457200" lvl="0" indent="-342900" algn="l" rtl="0">
              <a:lnSpc>
                <a:spcPct val="200000"/>
              </a:lnSpc>
              <a:spcBef>
                <a:spcPts val="0"/>
              </a:spcBef>
              <a:spcAft>
                <a:spcPts val="0"/>
              </a:spcAft>
              <a:buSzPts val="1800"/>
              <a:buChar char="●"/>
            </a:pPr>
            <a:r>
              <a:rPr lang="en"/>
              <a:t>Mazen Alotaibi          - </a:t>
            </a:r>
            <a:r>
              <a:rPr lang="en" i="1"/>
              <a:t>Multi-object Tracking</a:t>
            </a:r>
            <a:endParaRPr i="1"/>
          </a:p>
          <a:p>
            <a:pPr marL="457200" lvl="0" indent="-342900" algn="l" rtl="0">
              <a:lnSpc>
                <a:spcPct val="200000"/>
              </a:lnSpc>
              <a:spcBef>
                <a:spcPts val="0"/>
              </a:spcBef>
              <a:spcAft>
                <a:spcPts val="0"/>
              </a:spcAft>
              <a:buSzPts val="1800"/>
              <a:buChar char="●"/>
            </a:pPr>
            <a:r>
              <a:rPr lang="en"/>
              <a:t>Ian McQuoid               - </a:t>
            </a:r>
            <a:r>
              <a:rPr lang="en" i="1"/>
              <a:t>Data Analysis</a:t>
            </a:r>
            <a:br>
              <a:rPr lang="en"/>
            </a:br>
            <a:endParaRPr/>
          </a:p>
        </p:txBody>
      </p:sp>
      <p:pic>
        <p:nvPicPr>
          <p:cNvPr id="87" name="Google Shape;87;p15"/>
          <p:cNvPicPr preferRelativeResize="0"/>
          <p:nvPr/>
        </p:nvPicPr>
        <p:blipFill rotWithShape="1">
          <a:blip r:embed="rId5">
            <a:alphaModFix/>
          </a:blip>
          <a:srcRect/>
          <a:stretch/>
        </p:blipFill>
        <p:spPr>
          <a:xfrm>
            <a:off x="8585200" y="4584700"/>
            <a:ext cx="406400" cy="406400"/>
          </a:xfrm>
          <a:prstGeom prst="rect">
            <a:avLst/>
          </a:prstGeom>
          <a:noFill/>
          <a:ln>
            <a:noFill/>
          </a:ln>
        </p:spPr>
      </p:pic>
      <p:pic>
        <p:nvPicPr>
          <p:cNvPr id="4" name="Audio 3">
            <a:hlinkClick r:id="" action="ppaction://media"/>
            <a:extLst>
              <a:ext uri="{FF2B5EF4-FFF2-40B4-BE49-F238E27FC236}">
                <a16:creationId xmlns:a16="http://schemas.microsoft.com/office/drawing/2014/main" id="{49FB96E8-2B56-4C11-AF37-AC03A9F5E1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658951927"/>
      </p:ext>
    </p:extLst>
  </p:cSld>
  <p:clrMapOvr>
    <a:masterClrMapping/>
  </p:clrMapOvr>
  <mc:AlternateContent xmlns:mc="http://schemas.openxmlformats.org/markup-compatibility/2006" xmlns:p14="http://schemas.microsoft.com/office/powerpoint/2010/main">
    <mc:Choice Requires="p14">
      <p:transition spd="slow" p14:dur="2000" advTm="50330"/>
    </mc:Choice>
    <mc:Fallback xmlns="">
      <p:transition spd="slow" advTm="50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Detection - GOOD</a:t>
            </a:r>
            <a:endParaRPr/>
          </a:p>
        </p:txBody>
      </p:sp>
      <p:sp>
        <p:nvSpPr>
          <p:cNvPr id="213" name="Google Shape;213;p3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214" name="Google Shape;214;p31"/>
          <p:cNvPicPr preferRelativeResize="0"/>
          <p:nvPr/>
        </p:nvPicPr>
        <p:blipFill rotWithShape="1">
          <a:blip r:embed="rId5">
            <a:alphaModFix/>
          </a:blip>
          <a:srcRect/>
          <a:stretch/>
        </p:blipFill>
        <p:spPr>
          <a:xfrm>
            <a:off x="558800" y="1595788"/>
            <a:ext cx="3338225" cy="3002367"/>
          </a:xfrm>
          <a:prstGeom prst="rect">
            <a:avLst/>
          </a:prstGeom>
          <a:noFill/>
          <a:ln>
            <a:noFill/>
          </a:ln>
        </p:spPr>
      </p:pic>
      <p:pic>
        <p:nvPicPr>
          <p:cNvPr id="215" name="Google Shape;215;p31"/>
          <p:cNvPicPr preferRelativeResize="0"/>
          <p:nvPr/>
        </p:nvPicPr>
        <p:blipFill rotWithShape="1">
          <a:blip r:embed="rId6">
            <a:alphaModFix/>
          </a:blip>
          <a:srcRect/>
          <a:stretch/>
        </p:blipFill>
        <p:spPr>
          <a:xfrm>
            <a:off x="4572000" y="1595788"/>
            <a:ext cx="3338225" cy="3002367"/>
          </a:xfrm>
          <a:prstGeom prst="rect">
            <a:avLst/>
          </a:prstGeom>
          <a:noFill/>
          <a:ln>
            <a:noFill/>
          </a:ln>
        </p:spPr>
      </p:pic>
      <p:pic>
        <p:nvPicPr>
          <p:cNvPr id="3" name="Recorded Sound">
            <a:hlinkClick r:id="" action="ppaction://media"/>
            <a:extLst>
              <a:ext uri="{FF2B5EF4-FFF2-40B4-BE49-F238E27FC236}">
                <a16:creationId xmlns:a16="http://schemas.microsoft.com/office/drawing/2014/main" id="{B0EFE3E4-8319-0441-AF01-55ECE8E39F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25591" y="3861864"/>
            <a:ext cx="812800" cy="812800"/>
          </a:xfrm>
          <a:prstGeom prst="rect">
            <a:avLst/>
          </a:prstGeom>
        </p:spPr>
      </p:pic>
    </p:spTree>
    <p:extLst>
      <p:ext uri="{BB962C8B-B14F-4D97-AF65-F5344CB8AC3E}">
        <p14:creationId xmlns:p14="http://schemas.microsoft.com/office/powerpoint/2010/main" val="401958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
              <a:t>Detection - BAD</a:t>
            </a:r>
            <a:endParaRPr/>
          </a:p>
          <a:p>
            <a:pPr marL="0" lvl="0" indent="0" algn="l" rtl="0">
              <a:lnSpc>
                <a:spcPct val="100000"/>
              </a:lnSpc>
              <a:spcBef>
                <a:spcPts val="0"/>
              </a:spcBef>
              <a:spcAft>
                <a:spcPts val="0"/>
              </a:spcAft>
              <a:buSzPts val="3000"/>
              <a:buNone/>
            </a:pPr>
            <a:endParaRPr/>
          </a:p>
        </p:txBody>
      </p:sp>
      <p:sp>
        <p:nvSpPr>
          <p:cNvPr id="222" name="Google Shape;222;p32"/>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223" name="Google Shape;223;p32"/>
          <p:cNvPicPr preferRelativeResize="0"/>
          <p:nvPr/>
        </p:nvPicPr>
        <p:blipFill rotWithShape="1">
          <a:blip r:embed="rId5">
            <a:alphaModFix/>
          </a:blip>
          <a:srcRect/>
          <a:stretch/>
        </p:blipFill>
        <p:spPr>
          <a:xfrm>
            <a:off x="4572000" y="1595776"/>
            <a:ext cx="3338237" cy="3002400"/>
          </a:xfrm>
          <a:prstGeom prst="rect">
            <a:avLst/>
          </a:prstGeom>
          <a:noFill/>
          <a:ln>
            <a:noFill/>
          </a:ln>
        </p:spPr>
      </p:pic>
      <p:pic>
        <p:nvPicPr>
          <p:cNvPr id="224" name="Google Shape;224;p32"/>
          <p:cNvPicPr preferRelativeResize="0"/>
          <p:nvPr/>
        </p:nvPicPr>
        <p:blipFill rotWithShape="1">
          <a:blip r:embed="rId6">
            <a:alphaModFix/>
          </a:blip>
          <a:srcRect/>
          <a:stretch/>
        </p:blipFill>
        <p:spPr>
          <a:xfrm>
            <a:off x="558763" y="1595775"/>
            <a:ext cx="3338262" cy="3002400"/>
          </a:xfrm>
          <a:prstGeom prst="rect">
            <a:avLst/>
          </a:prstGeom>
          <a:noFill/>
          <a:ln>
            <a:noFill/>
          </a:ln>
        </p:spPr>
      </p:pic>
      <p:pic>
        <p:nvPicPr>
          <p:cNvPr id="225" name="Google Shape;225;p32"/>
          <p:cNvPicPr preferRelativeResize="0"/>
          <p:nvPr/>
        </p:nvPicPr>
        <p:blipFill rotWithShape="1">
          <a:blip r:embed="rId7">
            <a:alphaModFix/>
          </a:blip>
          <a:srcRect/>
          <a:stretch/>
        </p:blipFill>
        <p:spPr>
          <a:xfrm>
            <a:off x="8585200" y="4584700"/>
            <a:ext cx="406400" cy="406400"/>
          </a:xfrm>
          <a:prstGeom prst="rect">
            <a:avLst/>
          </a:prstGeom>
          <a:noFill/>
          <a:ln>
            <a:noFill/>
          </a:ln>
        </p:spPr>
      </p:pic>
      <p:pic>
        <p:nvPicPr>
          <p:cNvPr id="2" name="Recorded Sound">
            <a:hlinkClick r:id="" action="ppaction://media"/>
            <a:extLst>
              <a:ext uri="{FF2B5EF4-FFF2-40B4-BE49-F238E27FC236}">
                <a16:creationId xmlns:a16="http://schemas.microsoft.com/office/drawing/2014/main" id="{FFF4DCA2-9E35-3644-A9B0-D049B705A7B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660385" y="3793874"/>
            <a:ext cx="812800" cy="812800"/>
          </a:xfrm>
          <a:prstGeom prst="rect">
            <a:avLst/>
          </a:prstGeom>
        </p:spPr>
      </p:pic>
    </p:spTree>
    <p:extLst>
      <p:ext uri="{BB962C8B-B14F-4D97-AF65-F5344CB8AC3E}">
        <p14:creationId xmlns:p14="http://schemas.microsoft.com/office/powerpoint/2010/main" val="42289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Problems</a:t>
            </a:r>
            <a:endParaRPr/>
          </a:p>
        </p:txBody>
      </p:sp>
      <p:pic>
        <p:nvPicPr>
          <p:cNvPr id="3" name="Recorded Sound">
            <a:hlinkClick r:id="" action="ppaction://media"/>
            <a:extLst>
              <a:ext uri="{FF2B5EF4-FFF2-40B4-BE49-F238E27FC236}">
                <a16:creationId xmlns:a16="http://schemas.microsoft.com/office/drawing/2014/main" id="{F862BB92-DCD8-A64B-BDB5-D47B3FDDD8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90425" y="3922432"/>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48"/>
    </mc:Choice>
    <mc:Fallback xmlns="">
      <p:transition spd="slow" advTm="4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Datasets </a:t>
            </a:r>
            <a:endParaRPr/>
          </a:p>
        </p:txBody>
      </p:sp>
      <p:sp>
        <p:nvSpPr>
          <p:cNvPr id="318" name="Google Shape;318;p55"/>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Obstacles determining best dataset</a:t>
            </a:r>
            <a:endParaRPr/>
          </a:p>
          <a:p>
            <a:pPr marL="914400" lvl="1" indent="-317500" algn="l" rtl="0">
              <a:spcBef>
                <a:spcPts val="0"/>
              </a:spcBef>
              <a:spcAft>
                <a:spcPts val="0"/>
              </a:spcAft>
              <a:buSzPts val="1400"/>
              <a:buChar char="○"/>
            </a:pPr>
            <a:r>
              <a:rPr lang="en"/>
              <a:t>Form of dataset investigation and issues - video feed, images/dataset, simulation</a:t>
            </a:r>
            <a:endParaRPr/>
          </a:p>
          <a:p>
            <a:pPr marL="914400" lvl="1" indent="-317500" algn="l" rtl="0">
              <a:spcBef>
                <a:spcPts val="0"/>
              </a:spcBef>
              <a:spcAft>
                <a:spcPts val="0"/>
              </a:spcAft>
              <a:buSzPts val="1400"/>
              <a:buChar char="○"/>
            </a:pPr>
            <a:r>
              <a:rPr lang="en" b="1"/>
              <a:t>Video feed</a:t>
            </a:r>
            <a:endParaRPr/>
          </a:p>
          <a:p>
            <a:pPr marL="1371600" lvl="2" indent="-317500" algn="l" rtl="0">
              <a:spcBef>
                <a:spcPts val="0"/>
              </a:spcBef>
              <a:spcAft>
                <a:spcPts val="0"/>
              </a:spcAft>
              <a:buSzPts val="1400"/>
              <a:buChar char="■"/>
            </a:pPr>
            <a:r>
              <a:rPr lang="en"/>
              <a:t>Poor footage quality</a:t>
            </a:r>
            <a:endParaRPr/>
          </a:p>
          <a:p>
            <a:pPr marL="914400" lvl="1" indent="-317500" algn="l" rtl="0">
              <a:spcBef>
                <a:spcPts val="0"/>
              </a:spcBef>
              <a:spcAft>
                <a:spcPts val="0"/>
              </a:spcAft>
              <a:buSzPts val="1400"/>
              <a:buChar char="○"/>
            </a:pPr>
            <a:r>
              <a:rPr lang="en" b="1"/>
              <a:t>Images/dataset</a:t>
            </a:r>
            <a:endParaRPr b="1"/>
          </a:p>
          <a:p>
            <a:pPr marL="1371600" lvl="2" indent="-317500" algn="l" rtl="0">
              <a:spcBef>
                <a:spcPts val="0"/>
              </a:spcBef>
              <a:spcAft>
                <a:spcPts val="0"/>
              </a:spcAft>
              <a:buSzPts val="1400"/>
              <a:buChar char="■"/>
            </a:pPr>
            <a:r>
              <a:rPr lang="en"/>
              <a:t> Individual labelling</a:t>
            </a:r>
            <a:endParaRPr/>
          </a:p>
          <a:p>
            <a:pPr marL="1371600" lvl="2" indent="-317500" algn="l" rtl="0">
              <a:spcBef>
                <a:spcPts val="0"/>
              </a:spcBef>
              <a:spcAft>
                <a:spcPts val="0"/>
              </a:spcAft>
              <a:buSzPts val="1400"/>
              <a:buChar char="■"/>
            </a:pPr>
            <a:r>
              <a:rPr lang="en"/>
              <a:t>Time intensity</a:t>
            </a:r>
            <a:endParaRPr/>
          </a:p>
          <a:p>
            <a:pPr marL="914400" lvl="1" indent="-317500" algn="l" rtl="0">
              <a:spcBef>
                <a:spcPts val="0"/>
              </a:spcBef>
              <a:spcAft>
                <a:spcPts val="0"/>
              </a:spcAft>
              <a:buSzPts val="1400"/>
              <a:buChar char="○"/>
            </a:pPr>
            <a:r>
              <a:rPr lang="en" b="1"/>
              <a:t>Simulation</a:t>
            </a:r>
            <a:endParaRPr b="1"/>
          </a:p>
          <a:p>
            <a:pPr marL="1371600" lvl="2" indent="-317500" algn="l" rtl="0">
              <a:spcBef>
                <a:spcPts val="0"/>
              </a:spcBef>
              <a:spcAft>
                <a:spcPts val="0"/>
              </a:spcAft>
              <a:buSzPts val="1400"/>
              <a:buChar char="■"/>
            </a:pPr>
            <a:r>
              <a:rPr lang="en"/>
              <a:t>CARLA, OSU server installation</a:t>
            </a:r>
            <a:endParaRPr/>
          </a:p>
          <a:p>
            <a:pPr marL="0" lvl="0" indent="0" algn="l" rtl="0">
              <a:spcBef>
                <a:spcPts val="1600"/>
              </a:spcBef>
              <a:spcAft>
                <a:spcPts val="0"/>
              </a:spcAft>
              <a:buClr>
                <a:schemeClr val="dk2"/>
              </a:buClr>
              <a:buSzPts val="1100"/>
              <a:buFont typeface="Arial"/>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91E314CE-1E63-475F-89C6-C56ECEA0EE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244"/>
    </mc:Choice>
    <mc:Fallback xmlns="">
      <p:transition spd="slow" advTm="55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7"/>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Goal Issues</a:t>
            </a:r>
            <a:endParaRPr/>
          </a:p>
        </p:txBody>
      </p:sp>
      <p:sp>
        <p:nvSpPr>
          <p:cNvPr id="326" name="Google Shape;326;p47"/>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Smart City PDX Initiative</a:t>
            </a:r>
            <a:endParaRPr dirty="0"/>
          </a:p>
          <a:p>
            <a:pPr marL="914400" lvl="1" indent="-317500" algn="l" rtl="0">
              <a:lnSpc>
                <a:spcPct val="200000"/>
              </a:lnSpc>
              <a:spcBef>
                <a:spcPts val="0"/>
              </a:spcBef>
              <a:spcAft>
                <a:spcPts val="0"/>
              </a:spcAft>
              <a:buSzPts val="1400"/>
              <a:buChar char="○"/>
            </a:pPr>
            <a:r>
              <a:rPr lang="en" dirty="0"/>
              <a:t>200 sensors owned by General Electrics, Intel, and AT&amp;T</a:t>
            </a:r>
            <a:endParaRPr dirty="0"/>
          </a:p>
          <a:p>
            <a:pPr marL="457200" lvl="0" indent="-342900" algn="l" rtl="0">
              <a:lnSpc>
                <a:spcPct val="200000"/>
              </a:lnSpc>
              <a:spcBef>
                <a:spcPts val="0"/>
              </a:spcBef>
              <a:spcAft>
                <a:spcPts val="0"/>
              </a:spcAft>
              <a:buSzPts val="1800"/>
              <a:buChar char="●"/>
            </a:pPr>
            <a:r>
              <a:rPr lang="en" dirty="0"/>
              <a:t>Traffic Cameras</a:t>
            </a:r>
            <a:endParaRPr dirty="0"/>
          </a:p>
          <a:p>
            <a:pPr marL="914400" lvl="1" indent="-317500" algn="l" rtl="0">
              <a:lnSpc>
                <a:spcPct val="200000"/>
              </a:lnSpc>
              <a:spcBef>
                <a:spcPts val="0"/>
              </a:spcBef>
              <a:spcAft>
                <a:spcPts val="0"/>
              </a:spcAft>
              <a:buSzPts val="1400"/>
              <a:buChar char="○"/>
            </a:pPr>
            <a:r>
              <a:rPr lang="en" dirty="0"/>
              <a:t>328x295 resolution (bad)</a:t>
            </a:r>
            <a:endParaRPr dirty="0"/>
          </a:p>
          <a:p>
            <a:pPr marL="914400" lvl="1" indent="-317500" algn="l" rtl="0">
              <a:lnSpc>
                <a:spcPct val="200000"/>
              </a:lnSpc>
              <a:spcBef>
                <a:spcPts val="0"/>
              </a:spcBef>
              <a:spcAft>
                <a:spcPts val="0"/>
              </a:spcAft>
              <a:buSzPts val="1400"/>
              <a:buChar char="○"/>
            </a:pPr>
            <a:r>
              <a:rPr lang="en" dirty="0"/>
              <a:t>Updates once every three minutes</a:t>
            </a:r>
            <a:endParaRPr dirty="0"/>
          </a:p>
        </p:txBody>
      </p:sp>
      <p:pic>
        <p:nvPicPr>
          <p:cNvPr id="31" name="Audio 30">
            <a:hlinkClick r:id="" action="ppaction://media"/>
            <a:extLst>
              <a:ext uri="{FF2B5EF4-FFF2-40B4-BE49-F238E27FC236}">
                <a16:creationId xmlns:a16="http://schemas.microsoft.com/office/drawing/2014/main" id="{F4F8B234-5D9A-41CA-84F9-74D84EF5AE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854469809"/>
      </p:ext>
    </p:extLst>
  </p:cSld>
  <p:clrMapOvr>
    <a:masterClrMapping/>
  </p:clrMapOvr>
  <mc:AlternateContent xmlns:mc="http://schemas.openxmlformats.org/markup-compatibility/2006" xmlns:p14="http://schemas.microsoft.com/office/powerpoint/2010/main">
    <mc:Choice Requires="p14">
      <p:transition spd="slow" p14:dur="2000" advTm="97306"/>
    </mc:Choice>
    <mc:Fallback xmlns="">
      <p:transition spd="slow" advTm="97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48"/>
          <p:cNvPicPr preferRelativeResize="0"/>
          <p:nvPr/>
        </p:nvPicPr>
        <p:blipFill rotWithShape="1">
          <a:blip r:embed="rId5">
            <a:alphaModFix/>
          </a:blip>
          <a:srcRect/>
          <a:stretch/>
        </p:blipFill>
        <p:spPr>
          <a:xfrm>
            <a:off x="1329025" y="30038"/>
            <a:ext cx="6485949" cy="5083424"/>
          </a:xfrm>
          <a:prstGeom prst="rect">
            <a:avLst/>
          </a:prstGeom>
          <a:noFill/>
          <a:ln>
            <a:noFill/>
          </a:ln>
        </p:spPr>
      </p:pic>
      <p:pic>
        <p:nvPicPr>
          <p:cNvPr id="333" name="Google Shape;333;p48"/>
          <p:cNvPicPr preferRelativeResize="0"/>
          <p:nvPr/>
        </p:nvPicPr>
        <p:blipFill rotWithShape="1">
          <a:blip r:embed="rId6">
            <a:alphaModFix/>
          </a:blip>
          <a:srcRect/>
          <a:stretch/>
        </p:blipFill>
        <p:spPr>
          <a:xfrm>
            <a:off x="8585200" y="4584700"/>
            <a:ext cx="406400" cy="406400"/>
          </a:xfrm>
          <a:prstGeom prst="rect">
            <a:avLst/>
          </a:prstGeom>
          <a:noFill/>
          <a:ln>
            <a:noFill/>
          </a:ln>
        </p:spPr>
      </p:pic>
      <p:pic>
        <p:nvPicPr>
          <p:cNvPr id="6" name="Audio 5">
            <a:hlinkClick r:id="" action="ppaction://media"/>
            <a:extLst>
              <a:ext uri="{FF2B5EF4-FFF2-40B4-BE49-F238E27FC236}">
                <a16:creationId xmlns:a16="http://schemas.microsoft.com/office/drawing/2014/main" id="{DF75CEF1-F9A4-4CBE-B709-71260C19C4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527938271"/>
      </p:ext>
    </p:extLst>
  </p:cSld>
  <p:clrMapOvr>
    <a:masterClrMapping/>
  </p:clrMapOvr>
  <mc:AlternateContent xmlns:mc="http://schemas.openxmlformats.org/markup-compatibility/2006" xmlns:p14="http://schemas.microsoft.com/office/powerpoint/2010/main">
    <mc:Choice Requires="p14">
      <p:transition spd="slow" p14:dur="2000" advTm="7392"/>
    </mc:Choice>
    <mc:Fallback xmlns="">
      <p:transition spd="slow" advTm="7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Goal Issues</a:t>
            </a:r>
            <a:endParaRPr/>
          </a:p>
        </p:txBody>
      </p:sp>
      <p:sp>
        <p:nvSpPr>
          <p:cNvPr id="359" name="Google Shape;359;p52"/>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City of Portland Project</a:t>
            </a:r>
            <a:endParaRPr dirty="0"/>
          </a:p>
          <a:p>
            <a:pPr marL="914400" lvl="1" indent="-317500" algn="l" rtl="0">
              <a:lnSpc>
                <a:spcPct val="200000"/>
              </a:lnSpc>
              <a:spcBef>
                <a:spcPts val="0"/>
              </a:spcBef>
              <a:spcAft>
                <a:spcPts val="0"/>
              </a:spcAft>
              <a:buSzPts val="1400"/>
              <a:buChar char="○"/>
            </a:pPr>
            <a:r>
              <a:rPr lang="en" dirty="0"/>
              <a:t>Vehicle detection given public traffic cam footage</a:t>
            </a:r>
            <a:endParaRPr dirty="0"/>
          </a:p>
          <a:p>
            <a:pPr marL="457200" lvl="0" indent="-342900" algn="l" rtl="0">
              <a:lnSpc>
                <a:spcPct val="200000"/>
              </a:lnSpc>
              <a:spcBef>
                <a:spcPts val="0"/>
              </a:spcBef>
              <a:spcAft>
                <a:spcPts val="0"/>
              </a:spcAft>
              <a:buSzPts val="1800"/>
              <a:buChar char="●"/>
            </a:pPr>
            <a:r>
              <a:rPr lang="en" dirty="0"/>
              <a:t>Pedestrian Counting and Privacy Preservation</a:t>
            </a:r>
            <a:endParaRPr dirty="0"/>
          </a:p>
          <a:p>
            <a:pPr marL="914400" lvl="1" indent="-317500" algn="l" rtl="0">
              <a:lnSpc>
                <a:spcPct val="200000"/>
              </a:lnSpc>
              <a:spcBef>
                <a:spcPts val="0"/>
              </a:spcBef>
              <a:spcAft>
                <a:spcPts val="0"/>
              </a:spcAft>
              <a:buSzPts val="1400"/>
              <a:buChar char="○"/>
            </a:pPr>
            <a:r>
              <a:rPr lang="en" dirty="0"/>
              <a:t>Real-time pedestrian and vehicle detection</a:t>
            </a:r>
            <a:endParaRPr dirty="0"/>
          </a:p>
          <a:p>
            <a:pPr marL="914400" lvl="1" indent="-317500" algn="l" rtl="0">
              <a:lnSpc>
                <a:spcPct val="200000"/>
              </a:lnSpc>
              <a:spcBef>
                <a:spcPts val="0"/>
              </a:spcBef>
              <a:spcAft>
                <a:spcPts val="0"/>
              </a:spcAft>
              <a:buSzPts val="1400"/>
              <a:buChar char="○"/>
            </a:pPr>
            <a:r>
              <a:rPr lang="en" dirty="0"/>
              <a:t>Personal information obfuscated</a:t>
            </a:r>
            <a:endParaRPr dirty="0"/>
          </a:p>
          <a:p>
            <a:pPr marL="914400" lvl="1" indent="-317500" algn="l" rtl="0">
              <a:lnSpc>
                <a:spcPct val="200000"/>
              </a:lnSpc>
              <a:spcBef>
                <a:spcPts val="0"/>
              </a:spcBef>
              <a:spcAft>
                <a:spcPts val="0"/>
              </a:spcAft>
              <a:buSzPts val="1400"/>
              <a:buChar char="○"/>
            </a:pPr>
            <a:r>
              <a:rPr lang="en" dirty="0"/>
              <a:t>Potential extension of City of Portland project scope</a:t>
            </a:r>
            <a:endParaRPr dirty="0"/>
          </a:p>
        </p:txBody>
      </p:sp>
      <p:pic>
        <p:nvPicPr>
          <p:cNvPr id="360" name="Google Shape;360;p52"/>
          <p:cNvPicPr preferRelativeResize="0"/>
          <p:nvPr/>
        </p:nvPicPr>
        <p:blipFill rotWithShape="1">
          <a:blip r:embed="rId5">
            <a:alphaModFix/>
          </a:blip>
          <a:srcRect/>
          <a:stretch/>
        </p:blipFill>
        <p:spPr>
          <a:xfrm>
            <a:off x="8585200" y="4584700"/>
            <a:ext cx="406400" cy="406400"/>
          </a:xfrm>
          <a:prstGeom prst="rect">
            <a:avLst/>
          </a:prstGeom>
          <a:noFill/>
          <a:ln>
            <a:noFill/>
          </a:ln>
        </p:spPr>
      </p:pic>
      <p:pic>
        <p:nvPicPr>
          <p:cNvPr id="33" name="Audio 32">
            <a:hlinkClick r:id="" action="ppaction://media"/>
            <a:extLst>
              <a:ext uri="{FF2B5EF4-FFF2-40B4-BE49-F238E27FC236}">
                <a16:creationId xmlns:a16="http://schemas.microsoft.com/office/drawing/2014/main" id="{6EEA313C-E139-4991-9EEC-293087998D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063024268"/>
      </p:ext>
    </p:extLst>
  </p:cSld>
  <p:clrMapOvr>
    <a:masterClrMapping/>
  </p:clrMapOvr>
  <mc:AlternateContent xmlns:mc="http://schemas.openxmlformats.org/markup-compatibility/2006" xmlns:p14="http://schemas.microsoft.com/office/powerpoint/2010/main">
    <mc:Choice Requires="p14">
      <p:transition spd="slow" p14:dur="2000" advTm="74032"/>
    </mc:Choice>
    <mc:Fallback xmlns="">
      <p:transition spd="slow" advTm="74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Solutions</a:t>
            </a:r>
            <a:endParaRPr/>
          </a:p>
        </p:txBody>
      </p:sp>
      <p:pic>
        <p:nvPicPr>
          <p:cNvPr id="2" name="Audio 1">
            <a:hlinkClick r:id="" action="ppaction://media"/>
            <a:extLst>
              <a:ext uri="{FF2B5EF4-FFF2-40B4-BE49-F238E27FC236}">
                <a16:creationId xmlns:a16="http://schemas.microsoft.com/office/drawing/2014/main" id="{EBE4D079-075F-4469-B1C7-4D14CF5D55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90"/>
    </mc:Choice>
    <mc:Fallback xmlns="">
      <p:transition spd="slow" advTm="2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Datasets</a:t>
            </a:r>
            <a:endParaRPr/>
          </a:p>
        </p:txBody>
      </p:sp>
      <p:sp>
        <p:nvSpPr>
          <p:cNvPr id="346" name="Google Shape;346;p60"/>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Determined selection criteria to relieve problem</a:t>
            </a:r>
            <a:endParaRPr/>
          </a:p>
          <a:p>
            <a:pPr marL="914400" lvl="1" indent="-317500" algn="l" rtl="0">
              <a:spcBef>
                <a:spcPts val="0"/>
              </a:spcBef>
              <a:spcAft>
                <a:spcPts val="0"/>
              </a:spcAft>
              <a:buSzPts val="1400"/>
              <a:buChar char="○"/>
            </a:pPr>
            <a:r>
              <a:rPr lang="en"/>
              <a:t>Accuracy, Ease of Use, and Labor Intensity - Pass/Fail</a:t>
            </a:r>
            <a:endParaRPr/>
          </a:p>
          <a:p>
            <a:pPr marL="457200" lvl="0" indent="-342900" algn="l" rtl="0">
              <a:spcBef>
                <a:spcPts val="0"/>
              </a:spcBef>
              <a:spcAft>
                <a:spcPts val="0"/>
              </a:spcAft>
              <a:buSzPts val="1800"/>
              <a:buChar char="●"/>
            </a:pPr>
            <a:r>
              <a:rPr lang="en"/>
              <a:t>Compare/contrast datasets, consulting mentors</a:t>
            </a:r>
            <a:endParaRPr/>
          </a:p>
          <a:p>
            <a:pPr marL="914400" lvl="1" indent="-317500" algn="l" rtl="0">
              <a:spcBef>
                <a:spcPts val="0"/>
              </a:spcBef>
              <a:spcAft>
                <a:spcPts val="0"/>
              </a:spcAft>
              <a:buSzPts val="1400"/>
              <a:buChar char="○"/>
            </a:pPr>
            <a:r>
              <a:rPr lang="en"/>
              <a:t>Video feed - fragmented, low quality</a:t>
            </a:r>
            <a:endParaRPr/>
          </a:p>
          <a:p>
            <a:pPr marL="1371600" lvl="2" indent="-317500" algn="l" rtl="0">
              <a:spcBef>
                <a:spcPts val="0"/>
              </a:spcBef>
              <a:spcAft>
                <a:spcPts val="0"/>
              </a:spcAft>
              <a:buSzPts val="1400"/>
              <a:buChar char="■"/>
            </a:pPr>
            <a:r>
              <a:rPr lang="en"/>
              <a:t>Accuracy: Fail, Ease of Use: Fail, Labor Intensity: Fail </a:t>
            </a:r>
            <a:endParaRPr/>
          </a:p>
          <a:p>
            <a:pPr marL="914400" lvl="1" indent="-317500" algn="l" rtl="0">
              <a:spcBef>
                <a:spcPts val="0"/>
              </a:spcBef>
              <a:spcAft>
                <a:spcPts val="0"/>
              </a:spcAft>
              <a:buSzPts val="1400"/>
              <a:buChar char="○"/>
            </a:pPr>
            <a:r>
              <a:rPr lang="en"/>
              <a:t>Images/dataset - individual labelling</a:t>
            </a:r>
            <a:endParaRPr/>
          </a:p>
          <a:p>
            <a:pPr marL="1371600" lvl="2" indent="-317500" algn="l" rtl="0">
              <a:spcBef>
                <a:spcPts val="0"/>
              </a:spcBef>
              <a:spcAft>
                <a:spcPts val="0"/>
              </a:spcAft>
              <a:buSzPts val="1400"/>
              <a:buChar char="■"/>
            </a:pPr>
            <a:r>
              <a:rPr lang="en"/>
              <a:t>Accuracy: Pass, Ease of Use: Fail, Labor Intensity: Fail </a:t>
            </a:r>
            <a:endParaRPr/>
          </a:p>
          <a:p>
            <a:pPr marL="914400" lvl="1" indent="-317500" algn="l" rtl="0">
              <a:spcBef>
                <a:spcPts val="0"/>
              </a:spcBef>
              <a:spcAft>
                <a:spcPts val="0"/>
              </a:spcAft>
              <a:buSzPts val="1400"/>
              <a:buChar char="○"/>
            </a:pPr>
            <a:r>
              <a:rPr lang="en"/>
              <a:t>Simulation - pre-labelled people with CARLA</a:t>
            </a:r>
            <a:endParaRPr/>
          </a:p>
          <a:p>
            <a:pPr marL="1371600" lvl="2" indent="-317500" algn="l" rtl="0">
              <a:spcBef>
                <a:spcPts val="0"/>
              </a:spcBef>
              <a:spcAft>
                <a:spcPts val="0"/>
              </a:spcAft>
              <a:buSzPts val="1400"/>
              <a:buChar char="■"/>
            </a:pPr>
            <a:r>
              <a:rPr lang="en"/>
              <a:t>Accuracy: </a:t>
            </a:r>
            <a:r>
              <a:rPr lang="en" b="1"/>
              <a:t>Pass</a:t>
            </a:r>
            <a:r>
              <a:rPr lang="en"/>
              <a:t>, Ease of Use: </a:t>
            </a:r>
            <a:r>
              <a:rPr lang="en" b="1"/>
              <a:t>Pass</a:t>
            </a:r>
            <a:r>
              <a:rPr lang="en"/>
              <a:t>, Labor Intensity: </a:t>
            </a:r>
            <a:r>
              <a:rPr lang="en" b="1"/>
              <a:t>Pass</a:t>
            </a:r>
            <a:endParaRPr b="1"/>
          </a:p>
          <a:p>
            <a:pPr marL="457200" lvl="0" indent="-342900" algn="l" rtl="0">
              <a:spcBef>
                <a:spcPts val="0"/>
              </a:spcBef>
              <a:spcAft>
                <a:spcPts val="0"/>
              </a:spcAft>
              <a:buSzPts val="1800"/>
              <a:buChar char="●"/>
            </a:pPr>
            <a:r>
              <a:rPr lang="en"/>
              <a:t>Simulation passed criteria, chosen for project</a:t>
            </a:r>
            <a:endParaRPr/>
          </a:p>
        </p:txBody>
      </p:sp>
      <p:pic>
        <p:nvPicPr>
          <p:cNvPr id="3" name="Audio 2">
            <a:hlinkClick r:id="" action="ppaction://media"/>
            <a:extLst>
              <a:ext uri="{FF2B5EF4-FFF2-40B4-BE49-F238E27FC236}">
                <a16:creationId xmlns:a16="http://schemas.microsoft.com/office/drawing/2014/main" id="{5163BF2C-DDD9-4DD2-89FB-A5CF8167C2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945"/>
    </mc:Choice>
    <mc:Fallback xmlns="">
      <p:transition spd="slow" advTm="89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CARLA</a:t>
            </a:r>
            <a:endParaRPr/>
          </a:p>
        </p:txBody>
      </p:sp>
      <p:sp>
        <p:nvSpPr>
          <p:cNvPr id="352" name="Google Shape;352;p61"/>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By and large, issues will be fixed in patches</a:t>
            </a:r>
            <a:endParaRPr dirty="0"/>
          </a:p>
          <a:p>
            <a:pPr marL="914400" lvl="1" indent="-317500" algn="l" rtl="0">
              <a:lnSpc>
                <a:spcPct val="200000"/>
              </a:lnSpc>
              <a:spcBef>
                <a:spcPts val="0"/>
              </a:spcBef>
              <a:spcAft>
                <a:spcPts val="0"/>
              </a:spcAft>
              <a:buSzPts val="1400"/>
              <a:buChar char="○"/>
            </a:pPr>
            <a:r>
              <a:rPr lang="en" dirty="0"/>
              <a:t>Developers say  that the next patch should fix the issues</a:t>
            </a:r>
            <a:endParaRPr dirty="0"/>
          </a:p>
          <a:p>
            <a:pPr marL="457200" lvl="0" indent="-342900" algn="l" rtl="0">
              <a:lnSpc>
                <a:spcPct val="200000"/>
              </a:lnSpc>
              <a:spcBef>
                <a:spcPts val="1600"/>
              </a:spcBef>
              <a:spcAft>
                <a:spcPts val="0"/>
              </a:spcAft>
              <a:buSzPts val="1800"/>
              <a:buChar char="●"/>
            </a:pPr>
            <a:r>
              <a:rPr lang="en" dirty="0"/>
              <a:t>Timescale</a:t>
            </a:r>
            <a:endParaRPr dirty="0"/>
          </a:p>
          <a:p>
            <a:pPr marL="914400" lvl="1" indent="-317500" algn="l" rtl="0">
              <a:lnSpc>
                <a:spcPct val="200000"/>
              </a:lnSpc>
              <a:spcBef>
                <a:spcPts val="0"/>
              </a:spcBef>
              <a:spcAft>
                <a:spcPts val="0"/>
              </a:spcAft>
              <a:buSzPts val="1400"/>
              <a:buChar char="○"/>
            </a:pPr>
            <a:r>
              <a:rPr lang="en" dirty="0"/>
              <a:t>May act as a blocker to progress on the project</a:t>
            </a:r>
            <a:endParaRPr dirty="0"/>
          </a:p>
          <a:p>
            <a:pPr marL="914400" lvl="1" indent="-317500" algn="l" rtl="0">
              <a:lnSpc>
                <a:spcPct val="200000"/>
              </a:lnSpc>
              <a:spcBef>
                <a:spcPts val="0"/>
              </a:spcBef>
              <a:spcAft>
                <a:spcPts val="0"/>
              </a:spcAft>
              <a:buSzPts val="1400"/>
              <a:buChar char="○"/>
            </a:pPr>
            <a:r>
              <a:rPr lang="en" dirty="0"/>
              <a:t>Other solutions may be needed</a:t>
            </a:r>
            <a:endParaRPr dirty="0"/>
          </a:p>
        </p:txBody>
      </p:sp>
      <p:pic>
        <p:nvPicPr>
          <p:cNvPr id="2" name="Audio 1">
            <a:hlinkClick r:id="" action="ppaction://media"/>
            <a:extLst>
              <a:ext uri="{FF2B5EF4-FFF2-40B4-BE49-F238E27FC236}">
                <a16:creationId xmlns:a16="http://schemas.microsoft.com/office/drawing/2014/main" id="{DBF26B44-D261-4897-8C21-5812D8CF49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188991295"/>
      </p:ext>
    </p:extLst>
  </p:cSld>
  <p:clrMapOvr>
    <a:masterClrMapping/>
  </p:clrMapOvr>
  <mc:AlternateContent xmlns:mc="http://schemas.openxmlformats.org/markup-compatibility/2006" xmlns:p14="http://schemas.microsoft.com/office/powerpoint/2010/main">
    <mc:Choice Requires="p14">
      <p:transition spd="slow" p14:dur="2000" advTm="59754"/>
    </mc:Choice>
    <mc:Fallback xmlns="">
      <p:transition spd="slow" advTm="59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Working with</a:t>
            </a:r>
            <a:endParaRPr/>
          </a:p>
        </p:txBody>
      </p:sp>
      <p:sp>
        <p:nvSpPr>
          <p:cNvPr id="93" name="Google Shape;93;p16"/>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p>
            <a:pPr marL="914400" lvl="0" indent="-342900" algn="l" rtl="0">
              <a:lnSpc>
                <a:spcPct val="200000"/>
              </a:lnSpc>
              <a:spcBef>
                <a:spcPts val="0"/>
              </a:spcBef>
              <a:spcAft>
                <a:spcPts val="0"/>
              </a:spcAft>
              <a:buSzPts val="1800"/>
              <a:buChar char="●"/>
            </a:pPr>
            <a:r>
              <a:rPr lang="en"/>
              <a:t>Dr. Fuxin Li                  - </a:t>
            </a:r>
            <a:r>
              <a:rPr lang="en" i="1"/>
              <a:t>Main Client</a:t>
            </a:r>
            <a:endParaRPr i="1"/>
          </a:p>
          <a:p>
            <a:pPr marL="914400" lvl="0" indent="-342900" algn="l" rtl="0">
              <a:lnSpc>
                <a:spcPct val="200000"/>
              </a:lnSpc>
              <a:spcBef>
                <a:spcPts val="0"/>
              </a:spcBef>
              <a:spcAft>
                <a:spcPts val="0"/>
              </a:spcAft>
              <a:buSzPts val="1800"/>
              <a:buChar char="●"/>
            </a:pPr>
            <a:r>
              <a:rPr lang="en"/>
              <a:t>Dr. Dominguez          - </a:t>
            </a:r>
            <a:r>
              <a:rPr lang="en" i="1"/>
              <a:t>City of Portland Representative</a:t>
            </a:r>
            <a:r>
              <a:rPr lang="en"/>
              <a:t> </a:t>
            </a:r>
            <a:endParaRPr/>
          </a:p>
          <a:p>
            <a:pPr marL="914400" lvl="0" indent="-342900" algn="l" rtl="0">
              <a:lnSpc>
                <a:spcPct val="200000"/>
              </a:lnSpc>
              <a:spcBef>
                <a:spcPts val="0"/>
              </a:spcBef>
              <a:spcAft>
                <a:spcPts val="0"/>
              </a:spcAft>
              <a:buSzPts val="1800"/>
              <a:buChar char="●"/>
            </a:pPr>
            <a:r>
              <a:rPr lang="en"/>
              <a:t>Chanho Kim                - </a:t>
            </a:r>
            <a:r>
              <a:rPr lang="en" i="1"/>
              <a:t>Technical Advisor</a:t>
            </a:r>
            <a:br>
              <a:rPr lang="en"/>
            </a:br>
            <a:endParaRPr/>
          </a:p>
        </p:txBody>
      </p:sp>
      <p:pic>
        <p:nvPicPr>
          <p:cNvPr id="94" name="Google Shape;94;p16"/>
          <p:cNvPicPr preferRelativeResize="0"/>
          <p:nvPr/>
        </p:nvPicPr>
        <p:blipFill rotWithShape="1">
          <a:blip r:embed="rId5">
            <a:alphaModFix/>
          </a:blip>
          <a:srcRect/>
          <a:stretch/>
        </p:blipFill>
        <p:spPr>
          <a:xfrm>
            <a:off x="8585200" y="4584700"/>
            <a:ext cx="406400" cy="406400"/>
          </a:xfrm>
          <a:prstGeom prst="rect">
            <a:avLst/>
          </a:prstGeom>
          <a:noFill/>
          <a:ln>
            <a:noFill/>
          </a:ln>
        </p:spPr>
      </p:pic>
      <p:pic>
        <p:nvPicPr>
          <p:cNvPr id="4" name="Audio 3">
            <a:hlinkClick r:id="" action="ppaction://media"/>
            <a:extLst>
              <a:ext uri="{FF2B5EF4-FFF2-40B4-BE49-F238E27FC236}">
                <a16:creationId xmlns:a16="http://schemas.microsoft.com/office/drawing/2014/main" id="{9F5524A0-EE9B-4EE3-8BE5-63D8CEA5D7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830729030"/>
      </p:ext>
    </p:extLst>
  </p:cSld>
  <p:clrMapOvr>
    <a:masterClrMapping/>
  </p:clrMapOvr>
  <mc:AlternateContent xmlns:mc="http://schemas.openxmlformats.org/markup-compatibility/2006" xmlns:p14="http://schemas.microsoft.com/office/powerpoint/2010/main">
    <mc:Choice Requires="p14">
      <p:transition spd="slow" p14:dur="2000" advTm="54682"/>
    </mc:Choice>
    <mc:Fallback xmlns="">
      <p:transition spd="slow" advTm="54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64" name="Google Shape;364;p63"/>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Project aim: To aid City of Portland in increasing pedestrian safety</a:t>
            </a:r>
          </a:p>
          <a:p>
            <a:pPr lvl="0"/>
            <a:r>
              <a:rPr lang="en-US" dirty="0"/>
              <a:t>Project goals:</a:t>
            </a:r>
          </a:p>
          <a:p>
            <a:pPr lvl="1"/>
            <a:r>
              <a:rPr lang="en-US" dirty="0"/>
              <a:t>Detect pedestrians through object and face detection,</a:t>
            </a:r>
          </a:p>
          <a:p>
            <a:pPr lvl="1"/>
            <a:r>
              <a:rPr lang="en-US" dirty="0"/>
              <a:t>Obscure pedestrians’ identities</a:t>
            </a:r>
          </a:p>
          <a:p>
            <a:pPr lvl="1"/>
            <a:r>
              <a:rPr lang="en-US" dirty="0"/>
              <a:t>Perform data analysis</a:t>
            </a:r>
          </a:p>
          <a:p>
            <a:r>
              <a:rPr lang="en-US" dirty="0"/>
              <a:t>Allow for greater safety &amp; privacy for the people of Portland</a:t>
            </a:r>
            <a:endParaRPr dirty="0"/>
          </a:p>
        </p:txBody>
      </p:sp>
      <p:pic>
        <p:nvPicPr>
          <p:cNvPr id="3" name="Audio 2">
            <a:hlinkClick r:id="" action="ppaction://media"/>
            <a:extLst>
              <a:ext uri="{FF2B5EF4-FFF2-40B4-BE49-F238E27FC236}">
                <a16:creationId xmlns:a16="http://schemas.microsoft.com/office/drawing/2014/main" id="{9BC5F2A1-8981-4D89-B800-ECA394EF69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959315586"/>
      </p:ext>
    </p:extLst>
  </p:cSld>
  <p:clrMapOvr>
    <a:masterClrMapping/>
  </p:clrMapOvr>
  <mc:AlternateContent xmlns:mc="http://schemas.openxmlformats.org/markup-compatibility/2006" xmlns:p14="http://schemas.microsoft.com/office/powerpoint/2010/main">
    <mc:Choice Requires="p14">
      <p:transition spd="slow" p14:dur="2000" advTm="56863"/>
    </mc:Choice>
    <mc:Fallback xmlns="">
      <p:transition spd="slow" advTm="56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F0E46-58B8-49F8-8465-FF223AA1549B}"/>
              </a:ext>
            </a:extLst>
          </p:cNvPr>
          <p:cNvSpPr>
            <a:spLocks noGrp="1"/>
          </p:cNvSpPr>
          <p:nvPr>
            <p:ph type="title"/>
          </p:nvPr>
        </p:nvSpPr>
        <p:spPr/>
        <p:txBody>
          <a:bodyPr/>
          <a:lstStyle/>
          <a:p>
            <a:r>
              <a:rPr kumimoji="1" lang="en-US" altLang="ja-JP" dirty="0"/>
              <a:t>Retrospective</a:t>
            </a:r>
            <a:endParaRPr kumimoji="1" lang="ja-JP" altLang="en-US" dirty="0"/>
          </a:p>
        </p:txBody>
      </p:sp>
      <p:pic>
        <p:nvPicPr>
          <p:cNvPr id="3" name="Recorded Sound">
            <a:hlinkClick r:id="" action="ppaction://media"/>
            <a:extLst>
              <a:ext uri="{FF2B5EF4-FFF2-40B4-BE49-F238E27FC236}">
                <a16:creationId xmlns:a16="http://schemas.microsoft.com/office/drawing/2014/main" id="{C1634B22-BE5F-3444-94A2-59F2B3F05B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36329" y="4155515"/>
            <a:ext cx="812800" cy="812800"/>
          </a:xfrm>
          <a:prstGeom prst="rect">
            <a:avLst/>
          </a:prstGeom>
        </p:spPr>
      </p:pic>
    </p:spTree>
    <p:extLst>
      <p:ext uri="{BB962C8B-B14F-4D97-AF65-F5344CB8AC3E}">
        <p14:creationId xmlns:p14="http://schemas.microsoft.com/office/powerpoint/2010/main" val="9373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W</a:t>
            </a:r>
            <a:r>
              <a:rPr lang="en-US" dirty="0" err="1"/>
              <a:t>eeks</a:t>
            </a:r>
            <a:r>
              <a:rPr lang="en-US" dirty="0"/>
              <a:t> 1-5</a:t>
            </a:r>
            <a:endParaRPr dirty="0"/>
          </a:p>
        </p:txBody>
      </p:sp>
      <p:sp>
        <p:nvSpPr>
          <p:cNvPr id="366" name="Google Shape;366;p53"/>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p>
            <a:pPr lvl="0">
              <a:lnSpc>
                <a:spcPct val="150000"/>
              </a:lnSpc>
            </a:pPr>
            <a:r>
              <a:rPr lang="en-US" altLang="ja-JP" dirty="0"/>
              <a:t>Resume building and Project selection</a:t>
            </a:r>
            <a:endParaRPr kumimoji="1" lang="en-US" altLang="ja-JP" dirty="0"/>
          </a:p>
          <a:p>
            <a:pPr lvl="0">
              <a:lnSpc>
                <a:spcPct val="150000"/>
              </a:lnSpc>
            </a:pPr>
            <a:r>
              <a:rPr lang="en-US" altLang="ja-JP" dirty="0"/>
              <a:t>Source Control and Program flow</a:t>
            </a:r>
          </a:p>
          <a:p>
            <a:pPr lvl="1">
              <a:lnSpc>
                <a:spcPct val="150000"/>
              </a:lnSpc>
              <a:spcBef>
                <a:spcPts val="0"/>
              </a:spcBef>
            </a:pPr>
            <a:r>
              <a:rPr lang="en-US" altLang="ja-JP" dirty="0" err="1"/>
              <a:t>Github</a:t>
            </a:r>
            <a:endParaRPr lang="en-US" altLang="ja-JP" dirty="0"/>
          </a:p>
          <a:p>
            <a:pPr lvl="1">
              <a:lnSpc>
                <a:spcPct val="150000"/>
              </a:lnSpc>
              <a:spcBef>
                <a:spcPts val="0"/>
              </a:spcBef>
            </a:pPr>
            <a:r>
              <a:rPr lang="en-US" altLang="ja-JP" dirty="0"/>
              <a:t>Kanban</a:t>
            </a:r>
          </a:p>
          <a:p>
            <a:pPr lvl="1">
              <a:lnSpc>
                <a:spcPct val="150000"/>
              </a:lnSpc>
              <a:spcBef>
                <a:spcPts val="0"/>
              </a:spcBef>
            </a:pPr>
            <a:r>
              <a:rPr lang="en-US" altLang="ja-JP" dirty="0"/>
              <a:t>Trello</a:t>
            </a:r>
            <a:endParaRPr kumimoji="1" lang="en-US" altLang="ja-JP" dirty="0"/>
          </a:p>
          <a:p>
            <a:pPr lvl="0">
              <a:lnSpc>
                <a:spcPct val="150000"/>
              </a:lnSpc>
            </a:pPr>
            <a:r>
              <a:rPr kumimoji="1" lang="en-US" altLang="ja-JP" dirty="0"/>
              <a:t>Introduction of client</a:t>
            </a:r>
            <a:endParaRPr lang="en-US" altLang="ja-JP" dirty="0"/>
          </a:p>
          <a:p>
            <a:pPr lvl="1">
              <a:lnSpc>
                <a:spcPct val="150000"/>
              </a:lnSpc>
              <a:spcBef>
                <a:spcPts val="0"/>
              </a:spcBef>
            </a:pPr>
            <a:r>
              <a:rPr lang="en-US" altLang="ja-JP" dirty="0"/>
              <a:t>Dr. Fuxin Li</a:t>
            </a:r>
          </a:p>
          <a:p>
            <a:pPr lvl="1">
              <a:lnSpc>
                <a:spcPct val="150000"/>
              </a:lnSpc>
              <a:spcBef>
                <a:spcPts val="0"/>
              </a:spcBef>
            </a:pPr>
            <a:r>
              <a:rPr lang="en-US" altLang="ja-JP" dirty="0" err="1"/>
              <a:t>Chanho</a:t>
            </a:r>
            <a:r>
              <a:rPr lang="en-US" altLang="ja-JP" dirty="0"/>
              <a:t> Kim</a:t>
            </a:r>
          </a:p>
        </p:txBody>
      </p:sp>
      <p:pic>
        <p:nvPicPr>
          <p:cNvPr id="11" name="Audio 10">
            <a:hlinkClick r:id="" action="ppaction://media"/>
            <a:extLst>
              <a:ext uri="{FF2B5EF4-FFF2-40B4-BE49-F238E27FC236}">
                <a16:creationId xmlns:a16="http://schemas.microsoft.com/office/drawing/2014/main" id="{D909B427-AA2A-4CEA-B96C-D690504949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479632547"/>
      </p:ext>
    </p:extLst>
  </p:cSld>
  <p:clrMapOvr>
    <a:masterClrMapping/>
  </p:clrMapOvr>
  <mc:AlternateContent xmlns:mc="http://schemas.openxmlformats.org/markup-compatibility/2006" xmlns:p14="http://schemas.microsoft.com/office/powerpoint/2010/main">
    <mc:Choice Requires="p14">
      <p:transition spd="slow" p14:dur="2000" advTm="178985"/>
    </mc:Choice>
    <mc:Fallback xmlns="">
      <p:transition spd="slow" advTm="178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6379-FDE5-4C10-BA0F-24F71A4B9FDF}"/>
              </a:ext>
            </a:extLst>
          </p:cNvPr>
          <p:cNvSpPr>
            <a:spLocks noGrp="1"/>
          </p:cNvSpPr>
          <p:nvPr>
            <p:ph type="title"/>
          </p:nvPr>
        </p:nvSpPr>
        <p:spPr/>
        <p:txBody>
          <a:bodyPr/>
          <a:lstStyle/>
          <a:p>
            <a:r>
              <a:rPr kumimoji="1" lang="en-US" altLang="ja-JP" dirty="0"/>
              <a:t>Weeks 6 - 9</a:t>
            </a:r>
            <a:endParaRPr kumimoji="1" lang="ja-JP" altLang="en-US" dirty="0"/>
          </a:p>
        </p:txBody>
      </p:sp>
      <p:sp>
        <p:nvSpPr>
          <p:cNvPr id="3" name="Text Placeholder 2">
            <a:extLst>
              <a:ext uri="{FF2B5EF4-FFF2-40B4-BE49-F238E27FC236}">
                <a16:creationId xmlns:a16="http://schemas.microsoft.com/office/drawing/2014/main" id="{89F11DAB-DA80-422F-B039-471D503AC8DE}"/>
              </a:ext>
            </a:extLst>
          </p:cNvPr>
          <p:cNvSpPr>
            <a:spLocks noGrp="1"/>
          </p:cNvSpPr>
          <p:nvPr>
            <p:ph type="body" idx="1"/>
          </p:nvPr>
        </p:nvSpPr>
        <p:spPr/>
        <p:txBody>
          <a:bodyPr/>
          <a:lstStyle/>
          <a:p>
            <a:pPr lvl="0">
              <a:lnSpc>
                <a:spcPct val="150000"/>
              </a:lnSpc>
            </a:pPr>
            <a:r>
              <a:rPr lang="en-US" altLang="ja-JP" dirty="0"/>
              <a:t>Datasets</a:t>
            </a:r>
          </a:p>
          <a:p>
            <a:pPr lvl="1">
              <a:lnSpc>
                <a:spcPct val="150000"/>
              </a:lnSpc>
              <a:spcBef>
                <a:spcPts val="0"/>
              </a:spcBef>
            </a:pPr>
            <a:r>
              <a:rPr lang="en-US" altLang="ja-JP" dirty="0"/>
              <a:t>COCO and CARLA</a:t>
            </a:r>
            <a:endParaRPr kumimoji="1" lang="en-US" altLang="ja-JP" dirty="0"/>
          </a:p>
          <a:p>
            <a:pPr lvl="0">
              <a:lnSpc>
                <a:spcPct val="150000"/>
              </a:lnSpc>
            </a:pPr>
            <a:r>
              <a:rPr lang="en-US" altLang="ja-JP" dirty="0"/>
              <a:t>CARLA Issues</a:t>
            </a:r>
          </a:p>
          <a:p>
            <a:pPr lvl="0">
              <a:lnSpc>
                <a:spcPct val="150000"/>
              </a:lnSpc>
            </a:pPr>
            <a:r>
              <a:rPr lang="en-US" altLang="ja-JP" dirty="0"/>
              <a:t>YOLO implemented in </a:t>
            </a:r>
            <a:r>
              <a:rPr lang="en-US" altLang="ja-JP" dirty="0" err="1"/>
              <a:t>Pytorch</a:t>
            </a:r>
            <a:endParaRPr lang="en-US" altLang="ja-JP" dirty="0"/>
          </a:p>
          <a:p>
            <a:pPr lvl="1">
              <a:lnSpc>
                <a:spcPct val="150000"/>
              </a:lnSpc>
              <a:spcBef>
                <a:spcPts val="0"/>
              </a:spcBef>
            </a:pPr>
            <a:r>
              <a:rPr lang="en-US" altLang="ja-JP" dirty="0"/>
              <a:t>We ran it on a series of videos and images</a:t>
            </a:r>
            <a:endParaRPr kumimoji="1" lang="en-US" altLang="ja-JP" dirty="0"/>
          </a:p>
          <a:p>
            <a:pPr lvl="0">
              <a:lnSpc>
                <a:spcPct val="150000"/>
              </a:lnSpc>
            </a:pPr>
            <a:r>
              <a:rPr kumimoji="1" lang="en-US" altLang="ja-JP" dirty="0"/>
              <a:t>Pulled Images from ODOT pages for analysis</a:t>
            </a:r>
            <a:endParaRPr lang="en-US" altLang="ja-JP" dirty="0"/>
          </a:p>
          <a:p>
            <a:pPr lvl="1">
              <a:lnSpc>
                <a:spcPct val="150000"/>
              </a:lnSpc>
              <a:spcBef>
                <a:spcPts val="0"/>
              </a:spcBef>
            </a:pPr>
            <a:r>
              <a:rPr lang="en-US" altLang="ja-JP" dirty="0"/>
              <a:t>Some images had great identification while others didn’t</a:t>
            </a:r>
          </a:p>
          <a:p>
            <a:endParaRPr kumimoji="1" lang="en-US" altLang="ja-JP" dirty="0"/>
          </a:p>
        </p:txBody>
      </p:sp>
      <p:pic>
        <p:nvPicPr>
          <p:cNvPr id="4" name="20181201 175347">
            <a:hlinkClick r:id="" action="ppaction://media"/>
            <a:extLst>
              <a:ext uri="{FF2B5EF4-FFF2-40B4-BE49-F238E27FC236}">
                <a16:creationId xmlns:a16="http://schemas.microsoft.com/office/drawing/2014/main" id="{CE0A4840-91BA-42D1-9D93-DF241CFA50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7050" y="4435823"/>
            <a:ext cx="609600" cy="609600"/>
          </a:xfrm>
          <a:prstGeom prst="rect">
            <a:avLst/>
          </a:prstGeom>
        </p:spPr>
      </p:pic>
    </p:spTree>
    <p:extLst>
      <p:ext uri="{BB962C8B-B14F-4D97-AF65-F5344CB8AC3E}">
        <p14:creationId xmlns:p14="http://schemas.microsoft.com/office/powerpoint/2010/main" val="30979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 Steps</a:t>
            </a:r>
            <a:endParaRPr/>
          </a:p>
        </p:txBody>
      </p:sp>
      <p:pic>
        <p:nvPicPr>
          <p:cNvPr id="2" name="Audio 1">
            <a:hlinkClick r:id="" action="ppaction://media"/>
            <a:extLst>
              <a:ext uri="{FF2B5EF4-FFF2-40B4-BE49-F238E27FC236}">
                <a16:creationId xmlns:a16="http://schemas.microsoft.com/office/drawing/2014/main" id="{81C29E3E-C31C-44EF-B74F-3A517ED11A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11"/>
    </mc:Choice>
    <mc:Fallback xmlns="">
      <p:transition spd="slow" advTm="2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AFF5-DC49-4FB7-99A8-22A97B843E97}"/>
              </a:ext>
            </a:extLst>
          </p:cNvPr>
          <p:cNvSpPr>
            <a:spLocks noGrp="1"/>
          </p:cNvSpPr>
          <p:nvPr>
            <p:ph type="title"/>
          </p:nvPr>
        </p:nvSpPr>
        <p:spPr/>
        <p:txBody>
          <a:bodyPr/>
          <a:lstStyle/>
          <a:p>
            <a:r>
              <a:rPr lang="en-US" dirty="0"/>
              <a:t>Timeline</a:t>
            </a:r>
          </a:p>
        </p:txBody>
      </p:sp>
      <p:sp>
        <p:nvSpPr>
          <p:cNvPr id="34" name="Google Shape;377;p55">
            <a:extLst>
              <a:ext uri="{FF2B5EF4-FFF2-40B4-BE49-F238E27FC236}">
                <a16:creationId xmlns:a16="http://schemas.microsoft.com/office/drawing/2014/main" id="{F8F8EF2D-4B4C-4939-BAFF-4EFD84E71936}"/>
              </a:ext>
            </a:extLst>
          </p:cNvPr>
          <p:cNvSpPr txBox="1">
            <a:spLocks/>
          </p:cNvSpPr>
          <p:nvPr/>
        </p:nvSpPr>
        <p:spPr>
          <a:xfrm>
            <a:off x="303300" y="411575"/>
            <a:ext cx="8520600" cy="63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solidFill>
                  <a:schemeClr val="lt2"/>
                </a:solidFill>
              </a:rPr>
              <a:t>Timeline</a:t>
            </a:r>
            <a:endParaRPr lang="en-US" dirty="0">
              <a:solidFill>
                <a:schemeClr val="lt2"/>
              </a:solidFill>
            </a:endParaRPr>
          </a:p>
        </p:txBody>
      </p:sp>
      <p:graphicFrame>
        <p:nvGraphicFramePr>
          <p:cNvPr id="35" name="Google Shape;378;p55">
            <a:extLst>
              <a:ext uri="{FF2B5EF4-FFF2-40B4-BE49-F238E27FC236}">
                <a16:creationId xmlns:a16="http://schemas.microsoft.com/office/drawing/2014/main" id="{E398D5EB-8DAF-4214-8F7A-B26D2FD724BB}"/>
              </a:ext>
            </a:extLst>
          </p:cNvPr>
          <p:cNvGraphicFramePr/>
          <p:nvPr/>
        </p:nvGraphicFramePr>
        <p:xfrm>
          <a:off x="333225" y="2393975"/>
          <a:ext cx="8413800" cy="719125"/>
        </p:xfrm>
        <a:graphic>
          <a:graphicData uri="http://schemas.openxmlformats.org/drawingml/2006/table">
            <a:tbl>
              <a:tblPr>
                <a:noFill/>
              </a:tblPr>
              <a:tblGrid>
                <a:gridCol w="928700">
                  <a:extLst>
                    <a:ext uri="{9D8B030D-6E8A-4147-A177-3AD203B41FA5}">
                      <a16:colId xmlns:a16="http://schemas.microsoft.com/office/drawing/2014/main" val="20000"/>
                    </a:ext>
                  </a:extLst>
                </a:gridCol>
                <a:gridCol w="710225">
                  <a:extLst>
                    <a:ext uri="{9D8B030D-6E8A-4147-A177-3AD203B41FA5}">
                      <a16:colId xmlns:a16="http://schemas.microsoft.com/office/drawing/2014/main" val="20001"/>
                    </a:ext>
                  </a:extLst>
                </a:gridCol>
                <a:gridCol w="710225">
                  <a:extLst>
                    <a:ext uri="{9D8B030D-6E8A-4147-A177-3AD203B41FA5}">
                      <a16:colId xmlns:a16="http://schemas.microsoft.com/office/drawing/2014/main" val="20002"/>
                    </a:ext>
                  </a:extLst>
                </a:gridCol>
                <a:gridCol w="103760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710225">
                  <a:extLst>
                    <a:ext uri="{9D8B030D-6E8A-4147-A177-3AD203B41FA5}">
                      <a16:colId xmlns:a16="http://schemas.microsoft.com/office/drawing/2014/main" val="20005"/>
                    </a:ext>
                  </a:extLst>
                </a:gridCol>
                <a:gridCol w="710225">
                  <a:extLst>
                    <a:ext uri="{9D8B030D-6E8A-4147-A177-3AD203B41FA5}">
                      <a16:colId xmlns:a16="http://schemas.microsoft.com/office/drawing/2014/main" val="20006"/>
                    </a:ext>
                  </a:extLst>
                </a:gridCol>
                <a:gridCol w="710225">
                  <a:extLst>
                    <a:ext uri="{9D8B030D-6E8A-4147-A177-3AD203B41FA5}">
                      <a16:colId xmlns:a16="http://schemas.microsoft.com/office/drawing/2014/main" val="20007"/>
                    </a:ext>
                  </a:extLst>
                </a:gridCol>
                <a:gridCol w="710225">
                  <a:extLst>
                    <a:ext uri="{9D8B030D-6E8A-4147-A177-3AD203B41FA5}">
                      <a16:colId xmlns:a16="http://schemas.microsoft.com/office/drawing/2014/main" val="20008"/>
                    </a:ext>
                  </a:extLst>
                </a:gridCol>
                <a:gridCol w="710225">
                  <a:extLst>
                    <a:ext uri="{9D8B030D-6E8A-4147-A177-3AD203B41FA5}">
                      <a16:colId xmlns:a16="http://schemas.microsoft.com/office/drawing/2014/main" val="20009"/>
                    </a:ext>
                  </a:extLst>
                </a:gridCol>
                <a:gridCol w="710225">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tblGrid>
              <a:tr h="719125">
                <a:tc gridSpan="4">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solidFill>
                            <a:srgbClr val="FFFFFF"/>
                          </a:solidFill>
                        </a:rPr>
                        <a:t>Winter Term</a:t>
                      </a:r>
                      <a:endParaRPr sz="1800" u="none" strike="noStrike" cap="none">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dirty="0">
                          <a:solidFill>
                            <a:srgbClr val="FFFFFF"/>
                          </a:solidFill>
                        </a:rPr>
                        <a:t>Spring Term</a:t>
                      </a:r>
                      <a:endParaRPr sz="1800" u="none" strike="noStrike" cap="none" dirty="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bl>
          </a:graphicData>
        </a:graphic>
      </p:graphicFrame>
      <p:cxnSp>
        <p:nvCxnSpPr>
          <p:cNvPr id="36" name="Google Shape;379;p55">
            <a:extLst>
              <a:ext uri="{FF2B5EF4-FFF2-40B4-BE49-F238E27FC236}">
                <a16:creationId xmlns:a16="http://schemas.microsoft.com/office/drawing/2014/main" id="{F07AD7C3-C1A9-4E55-9317-4D89454A2DA9}"/>
              </a:ext>
            </a:extLst>
          </p:cNvPr>
          <p:cNvCxnSpPr/>
          <p:nvPr/>
        </p:nvCxnSpPr>
        <p:spPr>
          <a:xfrm rot="10800000">
            <a:off x="1027175" y="1439375"/>
            <a:ext cx="0" cy="954600"/>
          </a:xfrm>
          <a:prstGeom prst="straightConnector1">
            <a:avLst/>
          </a:prstGeom>
          <a:noFill/>
          <a:ln w="9525" cap="flat" cmpd="sng">
            <a:solidFill>
              <a:schemeClr val="dk2"/>
            </a:solidFill>
            <a:prstDash val="solid"/>
            <a:round/>
            <a:headEnd type="none" w="sm" len="sm"/>
            <a:tailEnd type="oval" w="med" len="med"/>
          </a:ln>
        </p:spPr>
      </p:cxnSp>
      <p:sp>
        <p:nvSpPr>
          <p:cNvPr id="37" name="Google Shape;380;p55">
            <a:extLst>
              <a:ext uri="{FF2B5EF4-FFF2-40B4-BE49-F238E27FC236}">
                <a16:creationId xmlns:a16="http://schemas.microsoft.com/office/drawing/2014/main" id="{0C5FC0FD-0621-4839-A552-F0AECCCB1A67}"/>
              </a:ext>
            </a:extLst>
          </p:cNvPr>
          <p:cNvSpPr txBox="1">
            <a:spLocks/>
          </p:cNvSpPr>
          <p:nvPr/>
        </p:nvSpPr>
        <p:spPr>
          <a:xfrm>
            <a:off x="1027175" y="1235062"/>
            <a:ext cx="2315700" cy="39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sz="1800">
                <a:solidFill>
                  <a:schemeClr val="dk1"/>
                </a:solidFill>
              </a:rPr>
              <a:t>Alpha Release</a:t>
            </a:r>
          </a:p>
        </p:txBody>
      </p:sp>
      <p:sp>
        <p:nvSpPr>
          <p:cNvPr id="38" name="Google Shape;381;p55">
            <a:extLst>
              <a:ext uri="{FF2B5EF4-FFF2-40B4-BE49-F238E27FC236}">
                <a16:creationId xmlns:a16="http://schemas.microsoft.com/office/drawing/2014/main" id="{23F141A3-C99E-4E05-9EB7-716504E6B330}"/>
              </a:ext>
            </a:extLst>
          </p:cNvPr>
          <p:cNvSpPr txBox="1">
            <a:spLocks/>
          </p:cNvSpPr>
          <p:nvPr/>
        </p:nvSpPr>
        <p:spPr>
          <a:xfrm>
            <a:off x="1027175" y="1560476"/>
            <a:ext cx="2315700" cy="57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spcAft>
                <a:spcPts val="1600"/>
              </a:spcAft>
              <a:buFont typeface="Lato"/>
              <a:buNone/>
            </a:pPr>
            <a:r>
              <a:rPr lang="en" sz="1400"/>
              <a:t>2/11/2019</a:t>
            </a:r>
          </a:p>
        </p:txBody>
      </p:sp>
      <p:sp>
        <p:nvSpPr>
          <p:cNvPr id="39" name="Google Shape;382;p55">
            <a:extLst>
              <a:ext uri="{FF2B5EF4-FFF2-40B4-BE49-F238E27FC236}">
                <a16:creationId xmlns:a16="http://schemas.microsoft.com/office/drawing/2014/main" id="{894F03B9-DC8F-46F5-9036-145470813440}"/>
              </a:ext>
            </a:extLst>
          </p:cNvPr>
          <p:cNvSpPr txBox="1">
            <a:spLocks/>
          </p:cNvSpPr>
          <p:nvPr/>
        </p:nvSpPr>
        <p:spPr>
          <a:xfrm>
            <a:off x="2793809" y="3668337"/>
            <a:ext cx="2315700" cy="39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sz="1800">
                <a:solidFill>
                  <a:schemeClr val="dk1"/>
                </a:solidFill>
              </a:rPr>
              <a:t>Beta Release</a:t>
            </a:r>
          </a:p>
        </p:txBody>
      </p:sp>
      <p:sp>
        <p:nvSpPr>
          <p:cNvPr id="40" name="Google Shape;383;p55">
            <a:extLst>
              <a:ext uri="{FF2B5EF4-FFF2-40B4-BE49-F238E27FC236}">
                <a16:creationId xmlns:a16="http://schemas.microsoft.com/office/drawing/2014/main" id="{1226C295-D33E-4C41-B188-FB0C784AFB90}"/>
              </a:ext>
            </a:extLst>
          </p:cNvPr>
          <p:cNvSpPr txBox="1">
            <a:spLocks/>
          </p:cNvSpPr>
          <p:nvPr/>
        </p:nvSpPr>
        <p:spPr>
          <a:xfrm>
            <a:off x="2793809" y="3993750"/>
            <a:ext cx="2315700" cy="57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spcAft>
                <a:spcPts val="1600"/>
              </a:spcAft>
              <a:buFont typeface="Lato"/>
              <a:buNone/>
            </a:pPr>
            <a:r>
              <a:rPr lang="en" sz="1400"/>
              <a:t>3/18/2019</a:t>
            </a:r>
            <a:endParaRPr lang="en" sz="1400" dirty="0"/>
          </a:p>
        </p:txBody>
      </p:sp>
      <p:sp>
        <p:nvSpPr>
          <p:cNvPr id="41" name="Google Shape;384;p55">
            <a:extLst>
              <a:ext uri="{FF2B5EF4-FFF2-40B4-BE49-F238E27FC236}">
                <a16:creationId xmlns:a16="http://schemas.microsoft.com/office/drawing/2014/main" id="{EF06E12A-AB8F-42B3-9654-F0C7E761F7BD}"/>
              </a:ext>
            </a:extLst>
          </p:cNvPr>
          <p:cNvSpPr txBox="1">
            <a:spLocks/>
          </p:cNvSpPr>
          <p:nvPr/>
        </p:nvSpPr>
        <p:spPr>
          <a:xfrm>
            <a:off x="6767457" y="1235062"/>
            <a:ext cx="2353200" cy="39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sz="1800">
                <a:solidFill>
                  <a:schemeClr val="dk1"/>
                </a:solidFill>
              </a:rPr>
              <a:t>1.0 Release</a:t>
            </a:r>
          </a:p>
        </p:txBody>
      </p:sp>
      <p:sp>
        <p:nvSpPr>
          <p:cNvPr id="42" name="Google Shape;385;p55">
            <a:extLst>
              <a:ext uri="{FF2B5EF4-FFF2-40B4-BE49-F238E27FC236}">
                <a16:creationId xmlns:a16="http://schemas.microsoft.com/office/drawing/2014/main" id="{4958BFB3-9A0E-4157-AB56-8785231CE33B}"/>
              </a:ext>
            </a:extLst>
          </p:cNvPr>
          <p:cNvSpPr txBox="1">
            <a:spLocks/>
          </p:cNvSpPr>
          <p:nvPr/>
        </p:nvSpPr>
        <p:spPr>
          <a:xfrm>
            <a:off x="6767449" y="1560476"/>
            <a:ext cx="2353200" cy="57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spcAft>
                <a:spcPts val="1600"/>
              </a:spcAft>
              <a:buFont typeface="Lato"/>
              <a:buNone/>
            </a:pPr>
            <a:r>
              <a:rPr lang="en" sz="1400"/>
              <a:t>5/14/2019</a:t>
            </a:r>
          </a:p>
        </p:txBody>
      </p:sp>
      <p:cxnSp>
        <p:nvCxnSpPr>
          <p:cNvPr id="43" name="Google Shape;386;p55">
            <a:extLst>
              <a:ext uri="{FF2B5EF4-FFF2-40B4-BE49-F238E27FC236}">
                <a16:creationId xmlns:a16="http://schemas.microsoft.com/office/drawing/2014/main" id="{B222E45D-2DC0-4647-8E17-DB1C2AE4CAB9}"/>
              </a:ext>
            </a:extLst>
          </p:cNvPr>
          <p:cNvCxnSpPr/>
          <p:nvPr/>
        </p:nvCxnSpPr>
        <p:spPr>
          <a:xfrm>
            <a:off x="2793800" y="3113100"/>
            <a:ext cx="0" cy="828000"/>
          </a:xfrm>
          <a:prstGeom prst="straightConnector1">
            <a:avLst/>
          </a:prstGeom>
          <a:noFill/>
          <a:ln w="9525" cap="flat" cmpd="sng">
            <a:solidFill>
              <a:schemeClr val="dk2"/>
            </a:solidFill>
            <a:prstDash val="solid"/>
            <a:round/>
            <a:headEnd type="none" w="sm" len="sm"/>
            <a:tailEnd type="oval" w="med" len="med"/>
          </a:ln>
        </p:spPr>
      </p:cxnSp>
      <p:cxnSp>
        <p:nvCxnSpPr>
          <p:cNvPr id="44" name="Google Shape;387;p55">
            <a:extLst>
              <a:ext uri="{FF2B5EF4-FFF2-40B4-BE49-F238E27FC236}">
                <a16:creationId xmlns:a16="http://schemas.microsoft.com/office/drawing/2014/main" id="{7E44800D-8820-4245-8DEA-5D8143EE4F0F}"/>
              </a:ext>
            </a:extLst>
          </p:cNvPr>
          <p:cNvCxnSpPr/>
          <p:nvPr/>
        </p:nvCxnSpPr>
        <p:spPr>
          <a:xfrm rot="10800000">
            <a:off x="6750350" y="1439375"/>
            <a:ext cx="0" cy="954600"/>
          </a:xfrm>
          <a:prstGeom prst="straightConnector1">
            <a:avLst/>
          </a:prstGeom>
          <a:noFill/>
          <a:ln w="9525" cap="flat" cmpd="sng">
            <a:solidFill>
              <a:schemeClr val="dk2"/>
            </a:solidFill>
            <a:prstDash val="solid"/>
            <a:round/>
            <a:headEnd type="none" w="sm" len="sm"/>
            <a:tailEnd type="oval" w="med" len="med"/>
          </a:ln>
        </p:spPr>
      </p:cxnSp>
      <p:pic>
        <p:nvPicPr>
          <p:cNvPr id="45" name="Audio 44">
            <a:hlinkClick r:id="" action="ppaction://media"/>
            <a:extLst>
              <a:ext uri="{FF2B5EF4-FFF2-40B4-BE49-F238E27FC236}">
                <a16:creationId xmlns:a16="http://schemas.microsoft.com/office/drawing/2014/main" id="{783509F9-37D1-4767-81BF-D77E5E7F25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599415246"/>
      </p:ext>
    </p:extLst>
  </p:cSld>
  <p:clrMapOvr>
    <a:masterClrMapping/>
  </p:clrMapOvr>
  <mc:AlternateContent xmlns:mc="http://schemas.openxmlformats.org/markup-compatibility/2006" xmlns:p14="http://schemas.microsoft.com/office/powerpoint/2010/main">
    <mc:Choice Requires="p14">
      <p:transition spd="slow" p14:dur="2000" advTm="15608"/>
    </mc:Choice>
    <mc:Fallback xmlns="">
      <p:transition spd="slow" advTm="15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pic>
        <p:nvPicPr>
          <p:cNvPr id="3" name="Audio 2">
            <a:hlinkClick r:id="" action="ppaction://media"/>
            <a:extLst>
              <a:ext uri="{FF2B5EF4-FFF2-40B4-BE49-F238E27FC236}">
                <a16:creationId xmlns:a16="http://schemas.microsoft.com/office/drawing/2014/main" id="{7DFBF108-8FBE-44F2-9524-2C2A3327C7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55"/>
    </mc:Choice>
    <mc:Fallback xmlns="">
      <p:transition spd="slow" advTm="5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problem</a:t>
            </a:r>
            <a:br>
              <a:rPr lang="en"/>
            </a:br>
            <a:endParaRPr/>
          </a:p>
        </p:txBody>
      </p:sp>
      <p:sp>
        <p:nvSpPr>
          <p:cNvPr id="135" name="Google Shape;135;p28"/>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City needs data</a:t>
            </a:r>
            <a:endParaRPr dirty="0"/>
          </a:p>
          <a:p>
            <a:pPr marL="914400" lvl="1" indent="-317500" algn="l" rtl="0">
              <a:lnSpc>
                <a:spcPct val="200000"/>
              </a:lnSpc>
              <a:spcBef>
                <a:spcPts val="0"/>
              </a:spcBef>
              <a:spcAft>
                <a:spcPts val="0"/>
              </a:spcAft>
              <a:buSzPts val="1400"/>
              <a:buChar char="○"/>
            </a:pPr>
            <a:r>
              <a:rPr lang="en" dirty="0"/>
              <a:t>Provide advisement on decisions</a:t>
            </a:r>
            <a:endParaRPr dirty="0"/>
          </a:p>
          <a:p>
            <a:pPr marL="914400" lvl="1" indent="-317500" algn="l" rtl="0">
              <a:lnSpc>
                <a:spcPct val="200000"/>
              </a:lnSpc>
              <a:spcBef>
                <a:spcPts val="0"/>
              </a:spcBef>
              <a:spcAft>
                <a:spcPts val="0"/>
              </a:spcAft>
              <a:buSzPts val="1400"/>
              <a:buChar char="○"/>
            </a:pPr>
            <a:r>
              <a:rPr lang="en" dirty="0"/>
              <a:t>Create a system to analyze data on traffic</a:t>
            </a:r>
            <a:endParaRPr dirty="0"/>
          </a:p>
          <a:p>
            <a:pPr marL="457200" lvl="0" indent="-342900" algn="l" rtl="0">
              <a:lnSpc>
                <a:spcPct val="200000"/>
              </a:lnSpc>
              <a:spcBef>
                <a:spcPts val="0"/>
              </a:spcBef>
              <a:spcAft>
                <a:spcPts val="0"/>
              </a:spcAft>
              <a:buSzPts val="1800"/>
              <a:buChar char="●"/>
            </a:pPr>
            <a:r>
              <a:rPr lang="en" dirty="0"/>
              <a:t>Due to privacy issues, the city can’t store the data</a:t>
            </a:r>
            <a:endParaRPr dirty="0"/>
          </a:p>
          <a:p>
            <a:pPr marL="914400" lvl="1" indent="-317500" algn="l" rtl="0">
              <a:lnSpc>
                <a:spcPct val="200000"/>
              </a:lnSpc>
              <a:spcBef>
                <a:spcPts val="0"/>
              </a:spcBef>
              <a:spcAft>
                <a:spcPts val="0"/>
              </a:spcAft>
              <a:buSzPts val="1400"/>
              <a:buChar char="○"/>
            </a:pPr>
            <a:r>
              <a:rPr lang="en" dirty="0"/>
              <a:t>Identifiable information gets left over in videos</a:t>
            </a:r>
            <a:endParaRPr dirty="0"/>
          </a:p>
          <a:p>
            <a:pPr marL="914400" lvl="1" indent="-317500" algn="l" rtl="0">
              <a:lnSpc>
                <a:spcPct val="200000"/>
              </a:lnSpc>
              <a:spcBef>
                <a:spcPts val="0"/>
              </a:spcBef>
              <a:spcAft>
                <a:spcPts val="0"/>
              </a:spcAft>
              <a:buSzPts val="1400"/>
              <a:buChar char="○"/>
            </a:pPr>
            <a:r>
              <a:rPr lang="en" dirty="0"/>
              <a:t>Citizens may find it invasive</a:t>
            </a:r>
            <a:endParaRPr dirty="0"/>
          </a:p>
        </p:txBody>
      </p:sp>
      <p:pic>
        <p:nvPicPr>
          <p:cNvPr id="4" name="Audio 3">
            <a:hlinkClick r:id="" action="ppaction://media"/>
            <a:extLst>
              <a:ext uri="{FF2B5EF4-FFF2-40B4-BE49-F238E27FC236}">
                <a16:creationId xmlns:a16="http://schemas.microsoft.com/office/drawing/2014/main" id="{5402CCF1-D556-4B30-BB4E-F5FEB7A111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885546500"/>
      </p:ext>
    </p:extLst>
  </p:cSld>
  <p:clrMapOvr>
    <a:masterClrMapping/>
  </p:clrMapOvr>
  <mc:AlternateContent xmlns:mc="http://schemas.openxmlformats.org/markup-compatibility/2006" xmlns:p14="http://schemas.microsoft.com/office/powerpoint/2010/main">
    <mc:Choice Requires="p14">
      <p:transition spd="slow" p14:dur="2000" advTm="64935"/>
    </mc:Choice>
    <mc:Fallback xmlns="">
      <p:transition spd="slow" advTm="64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What is the solution</a:t>
            </a:r>
            <a:endParaRPr/>
          </a:p>
        </p:txBody>
      </p:sp>
      <p:sp>
        <p:nvSpPr>
          <p:cNvPr id="107" name="Google Shape;107;p18"/>
          <p:cNvSpPr txBox="1">
            <a:spLocks noGrp="1"/>
          </p:cNvSpPr>
          <p:nvPr>
            <p:ph type="body" idx="1"/>
          </p:nvPr>
        </p:nvSpPr>
        <p:spPr>
          <a:xfrm>
            <a:off x="2410112" y="1454331"/>
            <a:ext cx="6321600" cy="3143845"/>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dirty="0"/>
              <a:t>Process to solve the privacy issue</a:t>
            </a:r>
            <a:endParaRPr dirty="0"/>
          </a:p>
          <a:p>
            <a:pPr marL="914400" lvl="1" indent="-317500" algn="l" rtl="0">
              <a:lnSpc>
                <a:spcPct val="150000"/>
              </a:lnSpc>
              <a:spcBef>
                <a:spcPts val="0"/>
              </a:spcBef>
              <a:spcAft>
                <a:spcPts val="0"/>
              </a:spcAft>
              <a:buSzPts val="1400"/>
              <a:buChar char="○"/>
            </a:pPr>
            <a:r>
              <a:rPr lang="en" dirty="0"/>
              <a:t>Detect pedestrians in real-time</a:t>
            </a:r>
            <a:endParaRPr dirty="0"/>
          </a:p>
          <a:p>
            <a:pPr marL="914400" lvl="1" indent="-317500" algn="l" rtl="0">
              <a:lnSpc>
                <a:spcPct val="150000"/>
              </a:lnSpc>
              <a:spcBef>
                <a:spcPts val="0"/>
              </a:spcBef>
              <a:spcAft>
                <a:spcPts val="0"/>
              </a:spcAft>
              <a:buSzPts val="1400"/>
              <a:buChar char="○"/>
            </a:pPr>
            <a:r>
              <a:rPr lang="en" dirty="0"/>
              <a:t>Detect and obfuscate pedestrian’s faces in real-time</a:t>
            </a:r>
            <a:endParaRPr dirty="0"/>
          </a:p>
          <a:p>
            <a:pPr marL="914400" lvl="1" indent="-317500" algn="l" rtl="0">
              <a:lnSpc>
                <a:spcPct val="150000"/>
              </a:lnSpc>
              <a:spcBef>
                <a:spcPts val="0"/>
              </a:spcBef>
              <a:spcAft>
                <a:spcPts val="0"/>
              </a:spcAft>
              <a:buSzPts val="1400"/>
              <a:buChar char="○"/>
            </a:pPr>
            <a:r>
              <a:rPr lang="en" dirty="0"/>
              <a:t>Store frames into a server</a:t>
            </a:r>
            <a:endParaRPr dirty="0"/>
          </a:p>
          <a:p>
            <a:pPr marL="457200" lvl="0" indent="-342900" algn="l" rtl="0">
              <a:lnSpc>
                <a:spcPct val="150000"/>
              </a:lnSpc>
              <a:spcBef>
                <a:spcPts val="0"/>
              </a:spcBef>
              <a:spcAft>
                <a:spcPts val="0"/>
              </a:spcAft>
              <a:buSzPts val="1800"/>
              <a:buChar char="●"/>
            </a:pPr>
            <a:r>
              <a:rPr lang="en" dirty="0"/>
              <a:t>Process to analysis the traffic</a:t>
            </a:r>
            <a:endParaRPr dirty="0"/>
          </a:p>
          <a:p>
            <a:pPr marL="914400" lvl="1" indent="-317500" algn="l" rtl="0">
              <a:lnSpc>
                <a:spcPct val="150000"/>
              </a:lnSpc>
              <a:spcBef>
                <a:spcPts val="0"/>
              </a:spcBef>
              <a:spcAft>
                <a:spcPts val="0"/>
              </a:spcAft>
              <a:buSzPts val="1400"/>
              <a:buChar char="○"/>
            </a:pPr>
            <a:r>
              <a:rPr lang="en" dirty="0"/>
              <a:t>Detect and track pedestrians, bikers, and cars</a:t>
            </a:r>
            <a:endParaRPr dirty="0"/>
          </a:p>
          <a:p>
            <a:pPr marL="914400" lvl="1" indent="-317500" algn="l" rtl="0">
              <a:lnSpc>
                <a:spcPct val="150000"/>
              </a:lnSpc>
              <a:spcBef>
                <a:spcPts val="0"/>
              </a:spcBef>
              <a:spcAft>
                <a:spcPts val="0"/>
              </a:spcAft>
              <a:buSzPts val="1400"/>
              <a:buChar char="○"/>
            </a:pPr>
            <a:r>
              <a:rPr lang="en" dirty="0"/>
              <a:t>Apply data analysis methods</a:t>
            </a:r>
            <a:endParaRPr dirty="0"/>
          </a:p>
          <a:p>
            <a:pPr marL="914400" lvl="1" indent="-317500" algn="l" rtl="0">
              <a:lnSpc>
                <a:spcPct val="150000"/>
              </a:lnSpc>
              <a:spcBef>
                <a:spcPts val="0"/>
              </a:spcBef>
              <a:spcAft>
                <a:spcPts val="0"/>
              </a:spcAft>
              <a:buSzPts val="1400"/>
              <a:buChar char="○"/>
            </a:pPr>
            <a:r>
              <a:rPr lang="en" dirty="0"/>
              <a:t>Produce a JSON format output</a:t>
            </a:r>
            <a:endParaRPr dirty="0"/>
          </a:p>
          <a:p>
            <a:pPr marL="457200" lvl="0" indent="-342900" algn="l" rtl="0">
              <a:lnSpc>
                <a:spcPct val="150000"/>
              </a:lnSpc>
              <a:spcBef>
                <a:spcPts val="0"/>
              </a:spcBef>
              <a:spcAft>
                <a:spcPts val="0"/>
              </a:spcAft>
              <a:buSzPts val="1800"/>
              <a:buChar char="●"/>
            </a:pPr>
            <a:r>
              <a:rPr lang="en" dirty="0"/>
              <a:t>Ensuring privacy while accomplishing data collection </a:t>
            </a:r>
            <a:endParaRPr dirty="0"/>
          </a:p>
        </p:txBody>
      </p:sp>
      <p:pic>
        <p:nvPicPr>
          <p:cNvPr id="77" name="Audio 76">
            <a:hlinkClick r:id="" action="ppaction://media"/>
            <a:extLst>
              <a:ext uri="{FF2B5EF4-FFF2-40B4-BE49-F238E27FC236}">
                <a16:creationId xmlns:a16="http://schemas.microsoft.com/office/drawing/2014/main" id="{C39E693D-E46C-4916-A8EB-63814A85DB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748150859"/>
      </p:ext>
    </p:extLst>
  </p:cSld>
  <p:clrMapOvr>
    <a:masterClrMapping/>
  </p:clrMapOvr>
  <mc:AlternateContent xmlns:mc="http://schemas.openxmlformats.org/markup-compatibility/2006" xmlns:p14="http://schemas.microsoft.com/office/powerpoint/2010/main">
    <mc:Choice Requires="p14">
      <p:transition spd="slow" p14:dur="2000" advTm="75685"/>
    </mc:Choice>
    <mc:Fallback xmlns="">
      <p:transition spd="slow" advTm="75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Design</a:t>
            </a:r>
            <a:endParaRPr/>
          </a:p>
        </p:txBody>
      </p:sp>
      <p:pic>
        <p:nvPicPr>
          <p:cNvPr id="4" name="Recorded Sound">
            <a:hlinkClick r:id="" action="ppaction://media"/>
            <a:extLst>
              <a:ext uri="{FF2B5EF4-FFF2-40B4-BE49-F238E27FC236}">
                <a16:creationId xmlns:a16="http://schemas.microsoft.com/office/drawing/2014/main" id="{94876919-E106-6A4D-90D4-CF2E2FAB07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90425" y="4088977"/>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28"/>
    </mc:Choice>
    <mc:Fallback xmlns="">
      <p:transition spd="slow" advTm="1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a:t>
            </a:r>
            <a:r>
              <a:rPr lang="en-US" dirty="0"/>
              <a:t>sign</a:t>
            </a:r>
            <a:endParaRPr dirty="0"/>
          </a:p>
        </p:txBody>
      </p:sp>
      <p:sp>
        <p:nvSpPr>
          <p:cNvPr id="146" name="Google Shape;146;p30"/>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Privacy Preservation</a:t>
            </a:r>
            <a:endParaRPr dirty="0"/>
          </a:p>
          <a:p>
            <a:pPr marL="914400" lvl="1" indent="-317500" algn="l" rtl="0">
              <a:lnSpc>
                <a:spcPct val="200000"/>
              </a:lnSpc>
              <a:spcBef>
                <a:spcPts val="0"/>
              </a:spcBef>
              <a:spcAft>
                <a:spcPts val="0"/>
              </a:spcAft>
              <a:buSzPts val="1400"/>
              <a:buChar char="○"/>
            </a:pPr>
            <a:r>
              <a:rPr lang="en" dirty="0"/>
              <a:t>Real-time Object Detection</a:t>
            </a:r>
            <a:endParaRPr dirty="0"/>
          </a:p>
          <a:p>
            <a:pPr marL="914400" lvl="1" indent="-317500" algn="l" rtl="0">
              <a:lnSpc>
                <a:spcPct val="200000"/>
              </a:lnSpc>
              <a:spcBef>
                <a:spcPts val="0"/>
              </a:spcBef>
              <a:spcAft>
                <a:spcPts val="0"/>
              </a:spcAft>
              <a:buSzPts val="1400"/>
              <a:buChar char="○"/>
            </a:pPr>
            <a:r>
              <a:rPr lang="en" dirty="0"/>
              <a:t>Face Detection</a:t>
            </a:r>
            <a:endParaRPr dirty="0"/>
          </a:p>
          <a:p>
            <a:pPr marL="457200" lvl="0" indent="-342900" algn="l" rtl="0">
              <a:lnSpc>
                <a:spcPct val="200000"/>
              </a:lnSpc>
              <a:spcBef>
                <a:spcPts val="0"/>
              </a:spcBef>
              <a:spcAft>
                <a:spcPts val="0"/>
              </a:spcAft>
              <a:buSzPts val="1800"/>
              <a:buChar char="●"/>
            </a:pPr>
            <a:r>
              <a:rPr lang="en" dirty="0"/>
              <a:t>Pedestrian Tracking</a:t>
            </a:r>
            <a:endParaRPr dirty="0"/>
          </a:p>
          <a:p>
            <a:pPr marL="914400" lvl="1" indent="-317500" algn="l" rtl="0">
              <a:lnSpc>
                <a:spcPct val="200000"/>
              </a:lnSpc>
              <a:spcBef>
                <a:spcPts val="0"/>
              </a:spcBef>
              <a:spcAft>
                <a:spcPts val="0"/>
              </a:spcAft>
              <a:buSzPts val="1400"/>
              <a:buChar char="○"/>
            </a:pPr>
            <a:r>
              <a:rPr lang="en" dirty="0"/>
              <a:t>Multi-Object Tracking</a:t>
            </a:r>
            <a:endParaRPr dirty="0"/>
          </a:p>
          <a:p>
            <a:pPr marL="914400" lvl="1" indent="-317500" algn="l" rtl="0">
              <a:lnSpc>
                <a:spcPct val="200000"/>
              </a:lnSpc>
              <a:spcBef>
                <a:spcPts val="0"/>
              </a:spcBef>
              <a:spcAft>
                <a:spcPts val="0"/>
              </a:spcAft>
              <a:buSzPts val="1400"/>
              <a:buChar char="○"/>
            </a:pPr>
            <a:r>
              <a:rPr lang="en" dirty="0"/>
              <a:t>Data Analysis</a:t>
            </a:r>
            <a:endParaRPr dirty="0"/>
          </a:p>
        </p:txBody>
      </p:sp>
      <p:pic>
        <p:nvPicPr>
          <p:cNvPr id="3" name="Audio 2">
            <a:hlinkClick r:id="" action="ppaction://media"/>
            <a:extLst>
              <a:ext uri="{FF2B5EF4-FFF2-40B4-BE49-F238E27FC236}">
                <a16:creationId xmlns:a16="http://schemas.microsoft.com/office/drawing/2014/main" id="{6940125E-47D8-4A20-9D93-6DB21F3863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538485518"/>
      </p:ext>
    </p:extLst>
  </p:cSld>
  <p:clrMapOvr>
    <a:masterClrMapping/>
  </p:clrMapOvr>
  <mc:AlternateContent xmlns:mc="http://schemas.openxmlformats.org/markup-compatibility/2006" xmlns:p14="http://schemas.microsoft.com/office/powerpoint/2010/main">
    <mc:Choice Requires="p14">
      <p:transition spd="slow" p14:dur="2000" advTm="69757"/>
    </mc:Choice>
    <mc:Fallback xmlns="">
      <p:transition spd="slow" advTm="69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US" dirty="0"/>
              <a:t>e</a:t>
            </a:r>
            <a:r>
              <a:rPr lang="en" dirty="0"/>
              <a:t>al-time Object Detection </a:t>
            </a:r>
            <a:r>
              <a:rPr lang="en" sz="2000" dirty="0"/>
              <a:t>(RTOD)</a:t>
            </a:r>
            <a:endParaRPr sz="2000" dirty="0"/>
          </a:p>
        </p:txBody>
      </p:sp>
      <p:sp>
        <p:nvSpPr>
          <p:cNvPr id="200" name="Google Shape;200;p38"/>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dirty="0"/>
              <a:t>Real-time Object Detection</a:t>
            </a:r>
            <a:endParaRPr dirty="0"/>
          </a:p>
          <a:p>
            <a:pPr marL="914400" lvl="1" indent="-317500" algn="l" rtl="0">
              <a:lnSpc>
                <a:spcPct val="150000"/>
              </a:lnSpc>
              <a:spcBef>
                <a:spcPts val="0"/>
              </a:spcBef>
              <a:spcAft>
                <a:spcPts val="0"/>
              </a:spcAft>
              <a:buSzPts val="1400"/>
              <a:buChar char="○"/>
            </a:pPr>
            <a:r>
              <a:rPr lang="en" dirty="0"/>
              <a:t>You Only Look Once (YOLOv3)</a:t>
            </a:r>
            <a:endParaRPr dirty="0"/>
          </a:p>
          <a:p>
            <a:pPr marL="914400" lvl="1" indent="-317500" algn="l" rtl="0">
              <a:lnSpc>
                <a:spcPct val="150000"/>
              </a:lnSpc>
              <a:spcBef>
                <a:spcPts val="0"/>
              </a:spcBef>
              <a:spcAft>
                <a:spcPts val="0"/>
              </a:spcAft>
              <a:buSzPts val="1400"/>
              <a:buChar char="○"/>
            </a:pPr>
            <a:r>
              <a:rPr lang="en" dirty="0"/>
              <a:t>Microsoft Face</a:t>
            </a:r>
            <a:endParaRPr dirty="0"/>
          </a:p>
          <a:p>
            <a:pPr marL="457200" lvl="0" indent="-342900" algn="l" rtl="0">
              <a:lnSpc>
                <a:spcPct val="150000"/>
              </a:lnSpc>
              <a:spcBef>
                <a:spcPts val="0"/>
              </a:spcBef>
              <a:spcAft>
                <a:spcPts val="0"/>
              </a:spcAft>
              <a:buSzPts val="1800"/>
              <a:buChar char="●"/>
            </a:pPr>
            <a:r>
              <a:rPr lang="en" dirty="0"/>
              <a:t>Deep Learning Framework</a:t>
            </a:r>
            <a:endParaRPr dirty="0"/>
          </a:p>
          <a:p>
            <a:pPr marL="914400" lvl="1" indent="-317500" algn="l" rtl="0">
              <a:lnSpc>
                <a:spcPct val="150000"/>
              </a:lnSpc>
              <a:spcBef>
                <a:spcPts val="0"/>
              </a:spcBef>
              <a:spcAft>
                <a:spcPts val="0"/>
              </a:spcAft>
              <a:buSzPts val="1400"/>
              <a:buChar char="○"/>
            </a:pPr>
            <a:r>
              <a:rPr lang="en" dirty="0" err="1"/>
              <a:t>PyTorch</a:t>
            </a:r>
            <a:endParaRPr dirty="0"/>
          </a:p>
          <a:p>
            <a:pPr marL="457200" lvl="0" indent="-342900" algn="l" rtl="0">
              <a:lnSpc>
                <a:spcPct val="150000"/>
              </a:lnSpc>
              <a:spcBef>
                <a:spcPts val="0"/>
              </a:spcBef>
              <a:spcAft>
                <a:spcPts val="0"/>
              </a:spcAft>
              <a:buSzPts val="1800"/>
              <a:buChar char="●"/>
            </a:pPr>
            <a:r>
              <a:rPr lang="en" dirty="0"/>
              <a:t>Generated dataset for training and validation </a:t>
            </a:r>
            <a:endParaRPr dirty="0"/>
          </a:p>
          <a:p>
            <a:pPr marL="914400" lvl="1" indent="-317500" algn="l" rtl="0">
              <a:lnSpc>
                <a:spcPct val="150000"/>
              </a:lnSpc>
              <a:spcBef>
                <a:spcPts val="0"/>
              </a:spcBef>
              <a:spcAft>
                <a:spcPts val="0"/>
              </a:spcAft>
              <a:buSzPts val="1400"/>
              <a:buChar char="○"/>
            </a:pPr>
            <a:r>
              <a:rPr lang="en" dirty="0"/>
              <a:t>CARLA</a:t>
            </a:r>
            <a:endParaRPr dirty="0"/>
          </a:p>
        </p:txBody>
      </p:sp>
      <p:pic>
        <p:nvPicPr>
          <p:cNvPr id="3" name="Audio 2">
            <a:hlinkClick r:id="" action="ppaction://media"/>
            <a:extLst>
              <a:ext uri="{FF2B5EF4-FFF2-40B4-BE49-F238E27FC236}">
                <a16:creationId xmlns:a16="http://schemas.microsoft.com/office/drawing/2014/main" id="{52756EAB-336E-4201-B7DD-A55AC2FDC4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032724441"/>
      </p:ext>
    </p:extLst>
  </p:cSld>
  <p:clrMapOvr>
    <a:masterClrMapping/>
  </p:clrMapOvr>
  <mc:AlternateContent xmlns:mc="http://schemas.openxmlformats.org/markup-compatibility/2006" xmlns:p14="http://schemas.microsoft.com/office/powerpoint/2010/main">
    <mc:Choice Requires="p14">
      <p:transition spd="slow" p14:dur="2000" advTm="57249"/>
    </mc:Choice>
    <mc:Fallback xmlns="">
      <p:transition spd="slow" advTm="57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TotalTime>
  <Words>1613</Words>
  <Application>Microsoft Macintosh PowerPoint</Application>
  <PresentationFormat>On-screen Show (16:9)</PresentationFormat>
  <Paragraphs>314</Paragraphs>
  <Slides>46</Slides>
  <Notes>46</Notes>
  <HiddenSlides>0</HiddenSlides>
  <MMClips>46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Raleway</vt:lpstr>
      <vt:lpstr>Ubuntu</vt:lpstr>
      <vt:lpstr>Lato</vt:lpstr>
      <vt:lpstr>Swiss</vt:lpstr>
      <vt:lpstr>Pedestrian Counting and Privacy Preservation</vt:lpstr>
      <vt:lpstr>Introduction</vt:lpstr>
      <vt:lpstr>Pavement Prometheus</vt:lpstr>
      <vt:lpstr>Working with</vt:lpstr>
      <vt:lpstr>What is the problem </vt:lpstr>
      <vt:lpstr>What is the solution</vt:lpstr>
      <vt:lpstr>Design</vt:lpstr>
      <vt:lpstr>Design</vt:lpstr>
      <vt:lpstr>Real-time Object Detection (RTOD)</vt:lpstr>
      <vt:lpstr>Criteria and Candidates for RTOD</vt:lpstr>
      <vt:lpstr>Comparison RTOD (1=Yes, 0=No)</vt:lpstr>
      <vt:lpstr>Face Detection</vt:lpstr>
      <vt:lpstr>Multi-Object Tracking</vt:lpstr>
      <vt:lpstr>Data analysis</vt:lpstr>
      <vt:lpstr>Data analysis techniques</vt:lpstr>
      <vt:lpstr>You Only Look Once (YOLO)</vt:lpstr>
      <vt:lpstr>YOLO - Input    </vt:lpstr>
      <vt:lpstr>Step 1: Create a Grid  </vt:lpstr>
      <vt:lpstr>Step 2: a) Localize Objects  </vt:lpstr>
      <vt:lpstr>Step 2: b) Predict Objects    </vt:lpstr>
      <vt:lpstr>Step 3: Map Localization with Prediction    </vt:lpstr>
      <vt:lpstr>YOLO - Output    </vt:lpstr>
      <vt:lpstr>Goals</vt:lpstr>
      <vt:lpstr>Gathering and Obfuscating Data</vt:lpstr>
      <vt:lpstr>Research Paper</vt:lpstr>
      <vt:lpstr>Where we are</vt:lpstr>
      <vt:lpstr>Overview</vt:lpstr>
      <vt:lpstr>CARLA</vt:lpstr>
      <vt:lpstr>YOLOv3 Test</vt:lpstr>
      <vt:lpstr>Detection - GOOD</vt:lpstr>
      <vt:lpstr>Detection - BAD </vt:lpstr>
      <vt:lpstr>Problems</vt:lpstr>
      <vt:lpstr>General Datasets </vt:lpstr>
      <vt:lpstr>Goal Issues</vt:lpstr>
      <vt:lpstr>PowerPoint Presentation</vt:lpstr>
      <vt:lpstr>Goal Issues</vt:lpstr>
      <vt:lpstr>Solutions</vt:lpstr>
      <vt:lpstr>General Datasets</vt:lpstr>
      <vt:lpstr>CARLA</vt:lpstr>
      <vt:lpstr>Conclusion</vt:lpstr>
      <vt:lpstr>Retrospective</vt:lpstr>
      <vt:lpstr>Weeks 1-5</vt:lpstr>
      <vt:lpstr>Weeks 6 - 9</vt:lpstr>
      <vt:lpstr>Next Steps</vt:lpstr>
      <vt:lpstr>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Pedestrian Counting and Privacy Preservation</dc:title>
  <cp:lastModifiedBy>Mazen Alotaibi</cp:lastModifiedBy>
  <cp:revision>33</cp:revision>
  <dcterms:modified xsi:type="dcterms:W3CDTF">2018-12-04T06:37:25Z</dcterms:modified>
</cp:coreProperties>
</file>